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56"/>
  </p:notesMasterIdLst>
  <p:handoutMasterIdLst>
    <p:handoutMasterId r:id="rId57"/>
  </p:handoutMasterIdLst>
  <p:sldIdLst>
    <p:sldId id="452" r:id="rId5"/>
    <p:sldId id="528" r:id="rId6"/>
    <p:sldId id="353" r:id="rId7"/>
    <p:sldId id="495" r:id="rId8"/>
    <p:sldId id="465" r:id="rId9"/>
    <p:sldId id="498" r:id="rId10"/>
    <p:sldId id="466" r:id="rId11"/>
    <p:sldId id="473" r:id="rId12"/>
    <p:sldId id="469" r:id="rId13"/>
    <p:sldId id="470" r:id="rId14"/>
    <p:sldId id="482" r:id="rId15"/>
    <p:sldId id="527" r:id="rId16"/>
    <p:sldId id="483" r:id="rId17"/>
    <p:sldId id="485" r:id="rId18"/>
    <p:sldId id="484" r:id="rId19"/>
    <p:sldId id="489" r:id="rId20"/>
    <p:sldId id="471" r:id="rId21"/>
    <p:sldId id="479" r:id="rId22"/>
    <p:sldId id="480" r:id="rId23"/>
    <p:sldId id="502" r:id="rId24"/>
    <p:sldId id="501" r:id="rId25"/>
    <p:sldId id="490" r:id="rId26"/>
    <p:sldId id="491" r:id="rId27"/>
    <p:sldId id="492" r:id="rId28"/>
    <p:sldId id="494" r:id="rId29"/>
    <p:sldId id="500" r:id="rId30"/>
    <p:sldId id="493" r:id="rId31"/>
    <p:sldId id="496" r:id="rId32"/>
    <p:sldId id="503" r:id="rId33"/>
    <p:sldId id="504" r:id="rId34"/>
    <p:sldId id="505" r:id="rId35"/>
    <p:sldId id="506" r:id="rId36"/>
    <p:sldId id="507" r:id="rId37"/>
    <p:sldId id="508" r:id="rId38"/>
    <p:sldId id="509" r:id="rId39"/>
    <p:sldId id="510" r:id="rId40"/>
    <p:sldId id="511" r:id="rId41"/>
    <p:sldId id="512" r:id="rId42"/>
    <p:sldId id="513" r:id="rId43"/>
    <p:sldId id="514" r:id="rId44"/>
    <p:sldId id="515" r:id="rId45"/>
    <p:sldId id="516" r:id="rId46"/>
    <p:sldId id="517" r:id="rId47"/>
    <p:sldId id="518" r:id="rId48"/>
    <p:sldId id="519" r:id="rId49"/>
    <p:sldId id="520" r:id="rId50"/>
    <p:sldId id="521" r:id="rId51"/>
    <p:sldId id="529" r:id="rId52"/>
    <p:sldId id="530" r:id="rId53"/>
    <p:sldId id="531" r:id="rId54"/>
    <p:sldId id="522" r:id="rId55"/>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 id="3" name="Alexander Voronovich" initials="AV" lastIdx="23" clrIdx="2">
    <p:extLst>
      <p:ext uri="{19B8F6BF-5375-455C-9EA6-DF929625EA0E}">
        <p15:presenceInfo xmlns:p15="http://schemas.microsoft.com/office/powerpoint/2012/main" userId="S-1-5-21-6361574-293082422-13007618-710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44444"/>
    <a:srgbClr val="A3C644"/>
    <a:srgbClr val="39C2D7"/>
    <a:srgbClr val="CCCCCC"/>
    <a:srgbClr val="1A9CB0"/>
    <a:srgbClr val="666666"/>
    <a:srgbClr val="464547"/>
    <a:srgbClr val="B22746"/>
    <a:srgbClr val="E6E6E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3155" autoAdjust="0"/>
  </p:normalViewPr>
  <p:slideViewPr>
    <p:cSldViewPr snapToGrid="0">
      <p:cViewPr varScale="1">
        <p:scale>
          <a:sx n="86" d="100"/>
          <a:sy n="86" d="100"/>
        </p:scale>
        <p:origin x="72" y="163"/>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09-Jun-15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09-Jun-15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a:t>
            </a:fld>
            <a:endParaRPr lang="en-US" dirty="0"/>
          </a:p>
        </p:txBody>
      </p:sp>
    </p:spTree>
    <p:extLst>
      <p:ext uri="{BB962C8B-B14F-4D97-AF65-F5344CB8AC3E}">
        <p14:creationId xmlns:p14="http://schemas.microsoft.com/office/powerpoint/2010/main" val="915755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308936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143917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20</a:t>
            </a:fld>
            <a:endParaRPr lang="en-US"/>
          </a:p>
        </p:txBody>
      </p:sp>
    </p:spTree>
    <p:extLst>
      <p:ext uri="{BB962C8B-B14F-4D97-AF65-F5344CB8AC3E}">
        <p14:creationId xmlns:p14="http://schemas.microsoft.com/office/powerpoint/2010/main" val="110102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265000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167603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In the above figure, we can see the architecture of the Appium in context to the iOS automation. If we talk about a command life-cycle, it goes like, Selenium </a:t>
            </a:r>
            <a:r>
              <a:rPr lang="en-US" sz="900" b="0" i="0" kern="1200" dirty="0" err="1" smtClean="0">
                <a:solidFill>
                  <a:schemeClr val="tx1"/>
                </a:solidFill>
                <a:effectLst/>
                <a:latin typeface="+mn-lt"/>
                <a:ea typeface="+mn-ea"/>
                <a:cs typeface="+mn-cs"/>
              </a:rPr>
              <a:t>webdriver</a:t>
            </a:r>
            <a:r>
              <a:rPr lang="en-US" sz="900" b="0" i="0" kern="1200" dirty="0" smtClean="0">
                <a:solidFill>
                  <a:schemeClr val="tx1"/>
                </a:solidFill>
                <a:effectLst/>
                <a:latin typeface="+mn-lt"/>
                <a:ea typeface="+mn-ea"/>
                <a:cs typeface="+mn-cs"/>
              </a:rPr>
              <a:t> picks a command form the code like (</a:t>
            </a:r>
            <a:r>
              <a:rPr lang="en-US" sz="900" b="0" i="0" kern="1200" dirty="0" err="1" smtClean="0">
                <a:solidFill>
                  <a:schemeClr val="tx1"/>
                </a:solidFill>
                <a:effectLst/>
                <a:latin typeface="+mn-lt"/>
                <a:ea typeface="+mn-ea"/>
                <a:cs typeface="+mn-cs"/>
              </a:rPr>
              <a:t>Element.click</a:t>
            </a:r>
            <a:r>
              <a:rPr lang="en-US" sz="900" b="0" i="0" kern="1200" dirty="0" smtClean="0">
                <a:solidFill>
                  <a:schemeClr val="tx1"/>
                </a:solidFill>
                <a:effectLst/>
                <a:latin typeface="+mn-lt"/>
                <a:ea typeface="+mn-ea"/>
                <a:cs typeface="+mn-cs"/>
              </a:rPr>
              <a:t>) and sends it in form of </a:t>
            </a:r>
            <a:r>
              <a:rPr lang="en-US" sz="900" b="0" i="0" kern="1200" dirty="0" err="1" smtClean="0">
                <a:solidFill>
                  <a:schemeClr val="tx1"/>
                </a:solidFill>
                <a:effectLst/>
                <a:latin typeface="+mn-lt"/>
                <a:ea typeface="+mn-ea"/>
                <a:cs typeface="+mn-cs"/>
              </a:rPr>
              <a:t>JSon</a:t>
            </a:r>
            <a:r>
              <a:rPr lang="en-US" sz="900" b="0" i="0" kern="1200" dirty="0" smtClean="0">
                <a:solidFill>
                  <a:schemeClr val="tx1"/>
                </a:solidFill>
                <a:effectLst/>
                <a:latin typeface="+mn-lt"/>
                <a:ea typeface="+mn-ea"/>
                <a:cs typeface="+mn-cs"/>
              </a:rPr>
              <a:t> via http request to the Appium server.  Appium server knows the automation context like the iOS and Android and sends this command to the Instruments command server which will wait for the Instruments command client (written in node.js) to pick it up and execute it in bootstrap.js with in the iOS instruments environment. Once the command is executed the command client sends back the message to the Appium server which logs everything related to the command in its console. This cycle keeps going till the time all the commands gets executed.</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125840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In the above diagram we can see, here we have Bootstrap.jar in place of bootstrap.js which represents out test case when compiled in java. As soon as it gets launched it spawns a TCP server. Here the TCP server resides inside the device and client is in the Appium process which is just opposite to the way it is in iOS.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310268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25</a:t>
            </a:fld>
            <a:endParaRPr lang="en-US"/>
          </a:p>
        </p:txBody>
      </p:sp>
    </p:spTree>
    <p:extLst>
      <p:ext uri="{BB962C8B-B14F-4D97-AF65-F5344CB8AC3E}">
        <p14:creationId xmlns:p14="http://schemas.microsoft.com/office/powerpoint/2010/main" val="353211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26</a:t>
            </a:fld>
            <a:endParaRPr lang="en-US"/>
          </a:p>
        </p:txBody>
      </p:sp>
    </p:spTree>
    <p:extLst>
      <p:ext uri="{BB962C8B-B14F-4D97-AF65-F5344CB8AC3E}">
        <p14:creationId xmlns:p14="http://schemas.microsoft.com/office/powerpoint/2010/main" val="24480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27</a:t>
            </a:fld>
            <a:endParaRPr lang="en-US"/>
          </a:p>
        </p:txBody>
      </p:sp>
    </p:spTree>
    <p:extLst>
      <p:ext uri="{BB962C8B-B14F-4D97-AF65-F5344CB8AC3E}">
        <p14:creationId xmlns:p14="http://schemas.microsoft.com/office/powerpoint/2010/main" val="324153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109966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29</a:t>
            </a:fld>
            <a:endParaRPr lang="en-US" dirty="0"/>
          </a:p>
        </p:txBody>
      </p:sp>
    </p:spTree>
    <p:extLst>
      <p:ext uri="{BB962C8B-B14F-4D97-AF65-F5344CB8AC3E}">
        <p14:creationId xmlns:p14="http://schemas.microsoft.com/office/powerpoint/2010/main" val="125970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Appium server itself defines custom extensions to the official protocols, giving Appium users helpful access to various device behaviors (such as installing/uninstalling apps during the course of a test session). This is why we need </a:t>
            </a:r>
            <a:r>
              <a:rPr lang="en-US" sz="1200" b="0" i="0" kern="1200" dirty="0" err="1" smtClean="0">
                <a:solidFill>
                  <a:schemeClr val="tx1"/>
                </a:solidFill>
                <a:effectLst/>
                <a:latin typeface="+mn-lt"/>
                <a:ea typeface="+mn-ea"/>
                <a:cs typeface="+mn-cs"/>
              </a:rPr>
              <a:t>Appium</a:t>
            </a:r>
            <a:r>
              <a:rPr lang="en-US" sz="1200" b="0" i="0" kern="1200" dirty="0" smtClean="0">
                <a:solidFill>
                  <a:schemeClr val="tx1"/>
                </a:solidFill>
                <a:effectLst/>
                <a:latin typeface="+mn-lt"/>
                <a:ea typeface="+mn-ea"/>
                <a:cs typeface="+mn-cs"/>
              </a:rPr>
              <a:t>-specific clients, not just the ‘vanilla’ Selenium clients. Of course, Appium client libraries only </a:t>
            </a:r>
            <a:r>
              <a:rPr lang="en-US" sz="1200" b="1" i="0" kern="1200" dirty="0" smtClean="0">
                <a:solidFill>
                  <a:schemeClr val="tx1"/>
                </a:solidFill>
                <a:effectLst/>
                <a:latin typeface="+mn-lt"/>
                <a:ea typeface="+mn-ea"/>
                <a:cs typeface="+mn-cs"/>
              </a:rPr>
              <a:t>add</a:t>
            </a:r>
            <a:r>
              <a:rPr lang="en-US" sz="1200" b="0" i="0" kern="1200" dirty="0" smtClean="0">
                <a:solidFill>
                  <a:schemeClr val="tx1"/>
                </a:solidFill>
                <a:effectLst/>
                <a:latin typeface="+mn-lt"/>
                <a:ea typeface="+mn-ea"/>
                <a:cs typeface="+mn-cs"/>
              </a:rPr>
              <a:t> functionality (in fact, they simply extend the standard Selenium clients), so they can still be used to run regular Selenium sessions.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30</a:t>
            </a:fld>
            <a:endParaRPr lang="en-US"/>
          </a:p>
        </p:txBody>
      </p:sp>
    </p:spTree>
    <p:extLst>
      <p:ext uri="{BB962C8B-B14F-4D97-AF65-F5344CB8AC3E}">
        <p14:creationId xmlns:p14="http://schemas.microsoft.com/office/powerpoint/2010/main" val="186162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is an abstract </a:t>
            </a:r>
            <a:r>
              <a:rPr lang="en-US" sz="1200" b="0" i="1" kern="1200" dirty="0" err="1" smtClean="0">
                <a:solidFill>
                  <a:schemeClr val="tx1"/>
                </a:solidFill>
                <a:effectLst/>
                <a:latin typeface="+mn-lt"/>
                <a:ea typeface="+mn-ea"/>
                <a:cs typeface="+mn-cs"/>
              </a:rPr>
              <a:t>AppiumDriver</a:t>
            </a:r>
            <a:r>
              <a:rPr lang="en-US" sz="1200" b="0" i="0" kern="1200" dirty="0" smtClean="0">
                <a:solidFill>
                  <a:schemeClr val="tx1"/>
                </a:solidFill>
                <a:effectLst/>
                <a:latin typeface="+mn-lt"/>
                <a:ea typeface="+mn-ea"/>
                <a:cs typeface="+mn-cs"/>
              </a:rPr>
              <a:t> class which inherits from the Selenium Java Client. </a:t>
            </a:r>
            <a:r>
              <a:rPr lang="en-US" sz="1200" b="0" i="0" kern="1200" dirty="0" smtClean="0">
                <a:solidFill>
                  <a:schemeClr val="tx1"/>
                </a:solidFill>
                <a:effectLst/>
                <a:latin typeface="+mn-lt"/>
                <a:ea typeface="+mn-ea"/>
                <a:cs typeface="+mn-cs"/>
              </a:rPr>
              <a:t>The </a:t>
            </a:r>
            <a:r>
              <a:rPr lang="en-US" sz="1200" b="0" i="1" kern="1200" dirty="0" err="1" smtClean="0">
                <a:solidFill>
                  <a:schemeClr val="tx1"/>
                </a:solidFill>
                <a:effectLst/>
                <a:latin typeface="+mn-lt"/>
                <a:ea typeface="+mn-ea"/>
                <a:cs typeface="+mn-cs"/>
              </a:rPr>
              <a:t>AppiumDriver</a:t>
            </a:r>
            <a:r>
              <a:rPr lang="en-US" sz="1200" b="0" i="0" kern="1200" dirty="0" smtClean="0">
                <a:solidFill>
                  <a:schemeClr val="tx1"/>
                </a:solidFill>
                <a:effectLst/>
                <a:latin typeface="+mn-lt"/>
                <a:ea typeface="+mn-ea"/>
                <a:cs typeface="+mn-cs"/>
              </a:rPr>
              <a:t> class contains all methods shared by iOS and Android. </a:t>
            </a:r>
            <a:r>
              <a:rPr lang="en-US" sz="1200" b="0" i="1" kern="1200" dirty="0" err="1" smtClean="0">
                <a:solidFill>
                  <a:schemeClr val="tx1"/>
                </a:solidFill>
                <a:effectLst/>
                <a:latin typeface="+mn-lt"/>
                <a:ea typeface="+mn-ea"/>
                <a:cs typeface="+mn-cs"/>
              </a:rPr>
              <a:t>IOSDriver</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AndroidDriver</a:t>
            </a:r>
            <a:r>
              <a:rPr lang="en-US" sz="1200" b="0" i="0" kern="1200" dirty="0" err="1" smtClean="0">
                <a:solidFill>
                  <a:schemeClr val="tx1"/>
                </a:solidFill>
                <a:effectLst/>
                <a:latin typeface="+mn-lt"/>
                <a:ea typeface="+mn-ea"/>
                <a:cs typeface="+mn-cs"/>
              </a:rPr>
              <a:t>both</a:t>
            </a:r>
            <a:r>
              <a:rPr lang="en-US" sz="1200" b="0" i="0" kern="1200" dirty="0" smtClean="0">
                <a:solidFill>
                  <a:schemeClr val="tx1"/>
                </a:solidFill>
                <a:effectLst/>
                <a:latin typeface="+mn-lt"/>
                <a:ea typeface="+mn-ea"/>
                <a:cs typeface="+mn-cs"/>
              </a:rPr>
              <a:t> extend </a:t>
            </a:r>
            <a:r>
              <a:rPr lang="en-US" sz="1200" b="0" i="1" kern="1200" dirty="0" err="1" smtClean="0">
                <a:solidFill>
                  <a:schemeClr val="tx1"/>
                </a:solidFill>
                <a:effectLst/>
                <a:latin typeface="+mn-lt"/>
                <a:ea typeface="+mn-ea"/>
                <a:cs typeface="+mn-cs"/>
              </a:rPr>
              <a:t>AppiumDriver</a:t>
            </a:r>
            <a:r>
              <a:rPr lang="en-US" sz="1200" b="0" i="0" kern="1200" dirty="0" smtClean="0">
                <a:solidFill>
                  <a:schemeClr val="tx1"/>
                </a:solidFill>
                <a:effectLst/>
                <a:latin typeface="+mn-lt"/>
                <a:ea typeface="+mn-ea"/>
                <a:cs typeface="+mn-cs"/>
              </a:rPr>
              <a:t> and provide more methods, and specific implementations for some methods.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31</a:t>
            </a:fld>
            <a:endParaRPr lang="en-US"/>
          </a:p>
        </p:txBody>
      </p:sp>
    </p:spTree>
    <p:extLst>
      <p:ext uri="{BB962C8B-B14F-4D97-AF65-F5344CB8AC3E}">
        <p14:creationId xmlns:p14="http://schemas.microsoft.com/office/powerpoint/2010/main" val="4096901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MAC better</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34</a:t>
            </a:fld>
            <a:endParaRPr lang="en-US"/>
          </a:p>
        </p:txBody>
      </p:sp>
    </p:spTree>
    <p:extLst>
      <p:ext uri="{BB962C8B-B14F-4D97-AF65-F5344CB8AC3E}">
        <p14:creationId xmlns:p14="http://schemas.microsoft.com/office/powerpoint/2010/main" val="348545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locator strategies provides by selenium </a:t>
            </a:r>
            <a:r>
              <a:rPr lang="en-US" dirty="0" err="1" smtClean="0"/>
              <a:t>json</a:t>
            </a:r>
            <a:r>
              <a:rPr lang="en-US" dirty="0" smtClean="0"/>
              <a:t> wire protocol, and</a:t>
            </a:r>
            <a:r>
              <a:rPr lang="en-US" baseline="0" dirty="0" smtClean="0"/>
              <a:t> appium automatically converts it to unique platform locators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37</a:t>
            </a:fld>
            <a:endParaRPr lang="en-US"/>
          </a:p>
        </p:txBody>
      </p:sp>
    </p:spTree>
    <p:extLst>
      <p:ext uri="{BB962C8B-B14F-4D97-AF65-F5344CB8AC3E}">
        <p14:creationId xmlns:p14="http://schemas.microsoft.com/office/powerpoint/2010/main" val="2538337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38</a:t>
            </a:fld>
            <a:endParaRPr lang="en-US"/>
          </a:p>
        </p:txBody>
      </p:sp>
    </p:spTree>
    <p:extLst>
      <p:ext uri="{BB962C8B-B14F-4D97-AF65-F5344CB8AC3E}">
        <p14:creationId xmlns:p14="http://schemas.microsoft.com/office/powerpoint/2010/main" val="3226839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39</a:t>
            </a:fld>
            <a:endParaRPr lang="en-US"/>
          </a:p>
        </p:txBody>
      </p:sp>
    </p:spTree>
    <p:extLst>
      <p:ext uri="{BB962C8B-B14F-4D97-AF65-F5344CB8AC3E}">
        <p14:creationId xmlns:p14="http://schemas.microsoft.com/office/powerpoint/2010/main" val="2904464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40</a:t>
            </a:fld>
            <a:endParaRPr lang="en-US"/>
          </a:p>
        </p:txBody>
      </p:sp>
    </p:spTree>
    <p:extLst>
      <p:ext uri="{BB962C8B-B14F-4D97-AF65-F5344CB8AC3E}">
        <p14:creationId xmlns:p14="http://schemas.microsoft.com/office/powerpoint/2010/main" val="18744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41</a:t>
            </a:fld>
            <a:endParaRPr lang="en-US"/>
          </a:p>
        </p:txBody>
      </p:sp>
    </p:spTree>
    <p:extLst>
      <p:ext uri="{BB962C8B-B14F-4D97-AF65-F5344CB8AC3E}">
        <p14:creationId xmlns:p14="http://schemas.microsoft.com/office/powerpoint/2010/main" val="292642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framework is derived from </a:t>
            </a:r>
            <a:r>
              <a:rPr lang="en-US" sz="1200" b="0" i="0" kern="1200" dirty="0" err="1" smtClean="0">
                <a:solidFill>
                  <a:schemeClr val="tx1"/>
                </a:solidFill>
                <a:effectLst/>
                <a:latin typeface="+mn-lt"/>
                <a:ea typeface="+mn-ea"/>
                <a:cs typeface="+mn-cs"/>
              </a:rPr>
              <a:t>Yandex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to provide easy-to-use way of interaction with mobile elements on the page in your tests. It may be considered as an extension of </a:t>
            </a:r>
            <a:r>
              <a:rPr lang="en-US" sz="1200" b="0" i="0" kern="1200" dirty="0" err="1" smtClean="0">
                <a:solidFill>
                  <a:schemeClr val="tx1"/>
                </a:solidFill>
                <a:effectLst/>
                <a:latin typeface="+mn-lt"/>
                <a:ea typeface="+mn-ea"/>
                <a:cs typeface="+mn-cs"/>
              </a:rPr>
              <a:t>WebDriver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PageObject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Block. With the help of </a:t>
            </a:r>
            <a:r>
              <a:rPr lang="en-US" sz="1200" b="0" i="0" kern="1200" dirty="0" err="1" smtClean="0">
                <a:solidFill>
                  <a:schemeClr val="tx1"/>
                </a:solidFill>
                <a:effectLst/>
                <a:latin typeface="+mn-lt"/>
                <a:ea typeface="+mn-ea"/>
                <a:cs typeface="+mn-cs"/>
              </a:rPr>
              <a:t>MobileElements</a:t>
            </a:r>
            <a:r>
              <a:rPr lang="en-US" sz="1200" b="0" i="0" kern="1200" dirty="0" smtClean="0">
                <a:solidFill>
                  <a:schemeClr val="tx1"/>
                </a:solidFill>
                <a:effectLst/>
                <a:latin typeface="+mn-lt"/>
                <a:ea typeface="+mn-ea"/>
                <a:cs typeface="+mn-cs"/>
              </a:rPr>
              <a:t> framework you can group mobile elements into mobile blocks, encapsulate logic of interaction with them and then easily use created blocks in page objects (just like in case of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usage for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Using this framework assumes that mobile AUT has similar UI both for Android, IOS and/or Web and operates in the same way for selected platforms. In such case it make sense to use single field that represents UI element for several platforms and which is decorated with Android-specific, iOS-specific and/or Web-specific annotations (containing element platform-dependent location strategy). So the main idea is to have the same UI pages set and the same UI tests set for Android/iOS/Web which will reduce maintenance effort in the future.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42</a:t>
            </a:fld>
            <a:endParaRPr lang="en-US"/>
          </a:p>
        </p:txBody>
      </p:sp>
    </p:spTree>
    <p:extLst>
      <p:ext uri="{BB962C8B-B14F-4D97-AF65-F5344CB8AC3E}">
        <p14:creationId xmlns:p14="http://schemas.microsoft.com/office/powerpoint/2010/main" val="160774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1460631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43</a:t>
            </a:fld>
            <a:endParaRPr lang="en-US"/>
          </a:p>
        </p:txBody>
      </p:sp>
    </p:spTree>
    <p:extLst>
      <p:ext uri="{BB962C8B-B14F-4D97-AF65-F5344CB8AC3E}">
        <p14:creationId xmlns:p14="http://schemas.microsoft.com/office/powerpoint/2010/main" val="1460554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44</a:t>
            </a:fld>
            <a:endParaRPr lang="en-US"/>
          </a:p>
        </p:txBody>
      </p:sp>
    </p:spTree>
    <p:extLst>
      <p:ext uri="{BB962C8B-B14F-4D97-AF65-F5344CB8AC3E}">
        <p14:creationId xmlns:p14="http://schemas.microsoft.com/office/powerpoint/2010/main" val="1344839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framework is derived from </a:t>
            </a:r>
            <a:r>
              <a:rPr lang="en-US" sz="1200" b="0" i="0" kern="1200" dirty="0" err="1" smtClean="0">
                <a:solidFill>
                  <a:schemeClr val="tx1"/>
                </a:solidFill>
                <a:effectLst/>
                <a:latin typeface="+mn-lt"/>
                <a:ea typeface="+mn-ea"/>
                <a:cs typeface="+mn-cs"/>
              </a:rPr>
              <a:t>Yandex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to provide easy-to-use way of interaction with mobile elements on the page in your tests. It may be considered as an extension of </a:t>
            </a:r>
            <a:r>
              <a:rPr lang="en-US" sz="1200" b="0" i="0" kern="1200" dirty="0" err="1" smtClean="0">
                <a:solidFill>
                  <a:schemeClr val="tx1"/>
                </a:solidFill>
                <a:effectLst/>
                <a:latin typeface="+mn-lt"/>
                <a:ea typeface="+mn-ea"/>
                <a:cs typeface="+mn-cs"/>
              </a:rPr>
              <a:t>WebDriver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PageObject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Block. With the help of </a:t>
            </a:r>
            <a:r>
              <a:rPr lang="en-US" sz="1200" b="0" i="0" kern="1200" dirty="0" err="1" smtClean="0">
                <a:solidFill>
                  <a:schemeClr val="tx1"/>
                </a:solidFill>
                <a:effectLst/>
                <a:latin typeface="+mn-lt"/>
                <a:ea typeface="+mn-ea"/>
                <a:cs typeface="+mn-cs"/>
              </a:rPr>
              <a:t>MobileElements</a:t>
            </a:r>
            <a:r>
              <a:rPr lang="en-US" sz="1200" b="0" i="0" kern="1200" dirty="0" smtClean="0">
                <a:solidFill>
                  <a:schemeClr val="tx1"/>
                </a:solidFill>
                <a:effectLst/>
                <a:latin typeface="+mn-lt"/>
                <a:ea typeface="+mn-ea"/>
                <a:cs typeface="+mn-cs"/>
              </a:rPr>
              <a:t> framework you can group mobile elements into mobile blocks, encapsulate logic of interaction with them and then easily use created blocks in page objects (just like in case of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usage for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Using this framework assumes that mobile AUT has similar UI both for Android, IOS and/or Web and operates in the same way for selected platforms. In such case it make sense to use single field that represents UI element for several platforms and which is decorated with Android-specific, iOS-specific and/or Web-specific annotations (containing element platform-dependent location strategy). So the main idea is to have the same UI pages set and the same UI tests set for Android/iOS/Web which will reduce maintenance effort in the future.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45</a:t>
            </a:fld>
            <a:endParaRPr lang="en-US"/>
          </a:p>
        </p:txBody>
      </p:sp>
    </p:spTree>
    <p:extLst>
      <p:ext uri="{BB962C8B-B14F-4D97-AF65-F5344CB8AC3E}">
        <p14:creationId xmlns:p14="http://schemas.microsoft.com/office/powerpoint/2010/main" val="1979012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framework is derived from </a:t>
            </a:r>
            <a:r>
              <a:rPr lang="en-US" sz="1200" b="0" i="0" kern="1200" dirty="0" err="1" smtClean="0">
                <a:solidFill>
                  <a:schemeClr val="tx1"/>
                </a:solidFill>
                <a:effectLst/>
                <a:latin typeface="+mn-lt"/>
                <a:ea typeface="+mn-ea"/>
                <a:cs typeface="+mn-cs"/>
              </a:rPr>
              <a:t>Yandex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to provide easy-to-use way of interaction with mobile elements on the page in your tests. It may be considered as an extension of </a:t>
            </a:r>
            <a:r>
              <a:rPr lang="en-US" sz="1200" b="0" i="0" kern="1200" dirty="0" err="1" smtClean="0">
                <a:solidFill>
                  <a:schemeClr val="tx1"/>
                </a:solidFill>
                <a:effectLst/>
                <a:latin typeface="+mn-lt"/>
                <a:ea typeface="+mn-ea"/>
                <a:cs typeface="+mn-cs"/>
              </a:rPr>
              <a:t>WebDriver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PageObject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Block. With the help of </a:t>
            </a:r>
            <a:r>
              <a:rPr lang="en-US" sz="1200" b="0" i="0" kern="1200" dirty="0" err="1" smtClean="0">
                <a:solidFill>
                  <a:schemeClr val="tx1"/>
                </a:solidFill>
                <a:effectLst/>
                <a:latin typeface="+mn-lt"/>
                <a:ea typeface="+mn-ea"/>
                <a:cs typeface="+mn-cs"/>
              </a:rPr>
              <a:t>MobileElements</a:t>
            </a:r>
            <a:r>
              <a:rPr lang="en-US" sz="1200" b="0" i="0" kern="1200" dirty="0" smtClean="0">
                <a:solidFill>
                  <a:schemeClr val="tx1"/>
                </a:solidFill>
                <a:effectLst/>
                <a:latin typeface="+mn-lt"/>
                <a:ea typeface="+mn-ea"/>
                <a:cs typeface="+mn-cs"/>
              </a:rPr>
              <a:t> framework you can group mobile elements into mobile blocks, encapsulate logic of interaction with them and then easily use created blocks in page objects (just like in case of </a:t>
            </a:r>
            <a:r>
              <a:rPr lang="en-US" sz="1200" b="0" i="0" kern="1200" dirty="0" err="1" smtClean="0">
                <a:solidFill>
                  <a:schemeClr val="tx1"/>
                </a:solidFill>
                <a:effectLst/>
                <a:latin typeface="+mn-lt"/>
                <a:ea typeface="+mn-ea"/>
                <a:cs typeface="+mn-cs"/>
              </a:rPr>
              <a:t>HtmlElements</a:t>
            </a:r>
            <a:r>
              <a:rPr lang="en-US" sz="1200" b="0" i="0" kern="1200" dirty="0" smtClean="0">
                <a:solidFill>
                  <a:schemeClr val="tx1"/>
                </a:solidFill>
                <a:effectLst/>
                <a:latin typeface="+mn-lt"/>
                <a:ea typeface="+mn-ea"/>
                <a:cs typeface="+mn-cs"/>
              </a:rPr>
              <a:t> usage for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Using this framework assumes that mobile AUT has similar UI both for Android, IOS and/or Web and operates in the same way for selected platforms. In such case it make sense to use single field that represents UI element for several platforms and which is decorated with Android-specific, iOS-specific and/or Web-specific annotations (containing element platform-dependent location strategy). So the main idea is to have the same UI pages set and the same UI tests set for Android/iOS/Web which will reduce maintenance effort in the future.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46</a:t>
            </a:fld>
            <a:endParaRPr lang="en-US"/>
          </a:p>
        </p:txBody>
      </p:sp>
    </p:spTree>
    <p:extLst>
      <p:ext uri="{BB962C8B-B14F-4D97-AF65-F5344CB8AC3E}">
        <p14:creationId xmlns:p14="http://schemas.microsoft.com/office/powerpoint/2010/main" val="237324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47</a:t>
            </a:fld>
            <a:endParaRPr lang="en-US"/>
          </a:p>
        </p:txBody>
      </p:sp>
    </p:spTree>
    <p:extLst>
      <p:ext uri="{BB962C8B-B14F-4D97-AF65-F5344CB8AC3E}">
        <p14:creationId xmlns:p14="http://schemas.microsoft.com/office/powerpoint/2010/main" val="86623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Особенность</a:t>
            </a:r>
            <a:r>
              <a:rPr lang="ru-RU" baseline="0" dirty="0" smtClean="0"/>
              <a:t> мобильной автоматизации:</a:t>
            </a:r>
          </a:p>
          <a:p>
            <a:pPr marL="171450" indent="-171450">
              <a:buFont typeface="Arial" panose="020B0604020202020204" pitchFamily="34" charset="0"/>
              <a:buChar char="•"/>
            </a:pPr>
            <a:r>
              <a:rPr lang="ru-RU" baseline="0" dirty="0" smtClean="0"/>
              <a:t>Много девайсов (браузеров меньше)</a:t>
            </a:r>
          </a:p>
          <a:p>
            <a:pPr marL="171450" indent="-171450">
              <a:buFont typeface="Arial" panose="020B0604020202020204" pitchFamily="34" charset="0"/>
              <a:buChar char="•"/>
            </a:pPr>
            <a:r>
              <a:rPr lang="en-US" baseline="0" dirty="0" smtClean="0"/>
              <a:t>Endurance defects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292391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293302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103187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13</a:t>
            </a:fld>
            <a:endParaRPr lang="en-US"/>
          </a:p>
        </p:txBody>
      </p:sp>
    </p:spTree>
    <p:extLst>
      <p:ext uri="{BB962C8B-B14F-4D97-AF65-F5344CB8AC3E}">
        <p14:creationId xmlns:p14="http://schemas.microsoft.com/office/powerpoint/2010/main" val="413757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648114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P37 – divide into 2 slides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3516704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683204"/>
            <a:ext cx="4114800" cy="418338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3" y="1079897"/>
            <a:ext cx="4343400" cy="3429000"/>
          </a:xfrm>
          <a:prstGeom prst="rect">
            <a:avLst/>
          </a:prstGeom>
        </p:spPr>
        <p:txBody>
          <a:bodyPr vert="horz" lIns="91440" tIns="45720" rIns="91440" bIns="4572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993039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7"/>
            <a:ext cx="8430768" cy="3429000"/>
          </a:xfrm>
          <a:prstGeom prst="rect">
            <a:avLst/>
          </a:prstGeom>
        </p:spPr>
        <p:txBody>
          <a:bodyPr>
            <a:noAutofit/>
          </a:bodyPr>
          <a:lstStyle>
            <a:lvl1pPr marL="342900" indent="-342900">
              <a:lnSpc>
                <a:spcPct val="120000"/>
              </a:lnSpc>
              <a:spcBef>
                <a:spcPts val="0"/>
              </a:spcBef>
              <a:spcAft>
                <a:spcPts val="1350"/>
              </a:spcAft>
              <a:buSzPct val="140000"/>
              <a:buFont typeface="+mj-lt"/>
              <a:buAutoNum type="arabicPeriod"/>
              <a:defRPr sz="1200" baseline="0"/>
            </a:lvl1pPr>
            <a:lvl2pPr>
              <a:defRPr sz="1350"/>
            </a:lvl2pPr>
            <a:lvl3pPr>
              <a:defRPr sz="1200"/>
            </a:lvl3pPr>
            <a:lvl4pPr>
              <a:defRPr sz="975"/>
            </a:lvl4pPr>
            <a:lvl5pPr>
              <a:defRPr sz="825"/>
            </a:lvl5pPr>
            <a:lvl6pPr>
              <a:defRPr sz="1500"/>
            </a:lvl6pPr>
            <a:lvl7pPr>
              <a:defRPr sz="1500"/>
            </a:lvl7pPr>
            <a:lvl8pPr>
              <a:defRPr sz="1500"/>
            </a:lvl8pPr>
            <a:lvl9pPr>
              <a:defRPr sz="1500"/>
            </a:lvl9pPr>
          </a:lstStyle>
          <a:p>
            <a:pPr lvl="0"/>
            <a:r>
              <a:rPr lang="en-US" dirty="0" smtClean="0"/>
              <a:t>Click to add numbered list</a:t>
            </a:r>
          </a:p>
          <a:p>
            <a:pPr lvl="0"/>
            <a:r>
              <a:rPr lang="en-US" dirty="0" smtClean="0"/>
              <a:t>Click to add numbered list</a:t>
            </a:r>
          </a:p>
          <a:p>
            <a:pPr lvl="0"/>
            <a:r>
              <a:rPr lang="en-US" dirty="0" smtClean="0"/>
              <a:t>Click to add numbered list</a:t>
            </a:r>
          </a:p>
          <a:p>
            <a:pPr lvl="0"/>
            <a:r>
              <a:rPr lang="en-US" dirty="0" smtClean="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993255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858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6616" y="1076705"/>
            <a:ext cx="8430768" cy="3429000"/>
          </a:xfrm>
          <a:prstGeom prst="rect">
            <a:avLst/>
          </a:prstGeom>
        </p:spPr>
        <p:txBody>
          <a:bodyPr vert="horz" lIns="91440" tIns="45720" rIns="91440" bIns="45720" rtlCol="0">
            <a:normAutofit/>
          </a:bodyPr>
          <a:lstStyle>
            <a:lvl1pPr marL="0" indent="0">
              <a:lnSpc>
                <a:spcPct val="120000"/>
              </a:lnSpc>
              <a:spcBef>
                <a:spcPts val="0"/>
              </a:spcBef>
              <a:buNone/>
              <a:defRPr sz="1200"/>
            </a:lvl1pPr>
            <a:lvl2pPr>
              <a:defRPr sz="1200"/>
            </a:lvl2pPr>
            <a:lvl3pPr>
              <a:defRPr sz="105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933189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smtClean="0"/>
              <a:t>Click to edit Master text styles</a:t>
            </a:r>
          </a:p>
        </p:txBody>
      </p:sp>
      <p:sp>
        <p:nvSpPr>
          <p:cNvPr id="22" name="Content Placeholder 10"/>
          <p:cNvSpPr>
            <a:spLocks noGrp="1"/>
          </p:cNvSpPr>
          <p:nvPr>
            <p:ph sz="quarter" idx="14"/>
          </p:nvPr>
        </p:nvSpPr>
        <p:spPr>
          <a:xfrm>
            <a:off x="365760" y="685800"/>
            <a:ext cx="8412480" cy="3886200"/>
          </a:xfrm>
          <a:prstGeom prst="rect">
            <a:avLst/>
          </a:prstGeom>
        </p:spPr>
        <p:txBody>
          <a:bodyPr/>
          <a:lstStyle>
            <a:lvl1pPr>
              <a:lnSpc>
                <a:spcPct val="100000"/>
              </a:lnSpc>
              <a:spcAft>
                <a:spcPts val="450"/>
              </a:spcAft>
              <a:defRPr/>
            </a:lvl1pPr>
            <a:lvl2pPr>
              <a:lnSpc>
                <a:spcPct val="100000"/>
              </a:lnSpc>
              <a:spcAft>
                <a:spcPts val="450"/>
              </a:spcAft>
              <a:defRPr/>
            </a:lvl2pPr>
            <a:lvl3pPr>
              <a:lnSpc>
                <a:spcPct val="100000"/>
              </a:lnSpc>
              <a:spcAft>
                <a:spcPts val="450"/>
              </a:spcAft>
              <a:defRPr/>
            </a:lvl3pPr>
            <a:lvl4pPr>
              <a:lnSpc>
                <a:spcPct val="100000"/>
              </a:lnSpc>
              <a:spcAft>
                <a:spcPts val="450"/>
              </a:spcAft>
              <a:defRPr/>
            </a:lvl4pPr>
            <a:lvl5pPr>
              <a:lnSpc>
                <a:spcPct val="100000"/>
              </a:lnSpc>
              <a:spcAft>
                <a:spcPts val="45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a:xfrm>
            <a:off x="457200" y="205979"/>
            <a:ext cx="8686800" cy="424475"/>
          </a:xfrm>
          <a:prstGeom prst="rect">
            <a:avLst/>
          </a:prstGeom>
        </p:spPr>
        <p:txBody>
          <a:bodyPr/>
          <a:lstStyle/>
          <a:p>
            <a:r>
              <a:rPr lang="en-US" smtClean="0"/>
              <a:t>Click to edit Master title style</a:t>
            </a:r>
            <a:endParaRPr lang="en-US"/>
          </a:p>
        </p:txBody>
      </p:sp>
      <p:sp>
        <p:nvSpPr>
          <p:cNvPr id="3" name="Footer Placeholder 2"/>
          <p:cNvSpPr>
            <a:spLocks noGrp="1"/>
          </p:cNvSpPr>
          <p:nvPr>
            <p:ph type="ftr" sz="quarter" idx="16"/>
          </p:nvPr>
        </p:nvSpPr>
        <p:spPr>
          <a:xfrm>
            <a:off x="5181600" y="4889337"/>
            <a:ext cx="3048000" cy="254163"/>
          </a:xfrm>
          <a:prstGeom prst="rect">
            <a:avLst/>
          </a:prstGeom>
        </p:spPr>
        <p:txBody>
          <a:bodyPr/>
          <a:lstStyle/>
          <a:p>
            <a:r>
              <a:rPr lang="en-US" smtClean="0"/>
              <a:t>Confidential</a:t>
            </a:r>
            <a:endParaRPr lang="en-US" dirty="0"/>
          </a:p>
        </p:txBody>
      </p:sp>
      <p:sp>
        <p:nvSpPr>
          <p:cNvPr id="4" name="Slide Number Placeholder 3"/>
          <p:cNvSpPr>
            <a:spLocks noGrp="1"/>
          </p:cNvSpPr>
          <p:nvPr>
            <p:ph type="sldNum" sz="quarter" idx="17"/>
          </p:nvPr>
        </p:nvSpPr>
        <p:spPr>
          <a:xfrm>
            <a:off x="8220476" y="4869180"/>
            <a:ext cx="482185" cy="274320"/>
          </a:xfrm>
          <a:prstGeom prst="rect">
            <a:avLst/>
          </a:prstGeom>
        </p:spPr>
        <p:txBody>
          <a:bodyPr/>
          <a:lstStyle/>
          <a:p>
            <a:fld id="{F39628E0-47A7-46CE-98F3-6986F46F7576}" type="slidenum">
              <a:rPr lang="en-US" smtClean="0"/>
              <a:pPr/>
              <a:t>‹#›</a:t>
            </a:fld>
            <a:endParaRPr lang="en-US" dirty="0"/>
          </a:p>
        </p:txBody>
      </p:sp>
    </p:spTree>
    <p:extLst>
      <p:ext uri="{BB962C8B-B14F-4D97-AF65-F5344CB8AC3E}">
        <p14:creationId xmlns:p14="http://schemas.microsoft.com/office/powerpoint/2010/main" val="12916038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8" name="Text Placeholder 2"/>
          <p:cNvSpPr>
            <a:spLocks noGrp="1"/>
          </p:cNvSpPr>
          <p:nvPr>
            <p:ph idx="1" hasCustomPrompt="1"/>
          </p:nvPr>
        </p:nvSpPr>
        <p:spPr>
          <a:xfrm>
            <a:off x="352473" y="1078992"/>
            <a:ext cx="8339328" cy="338328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smtClean="0">
                <a:solidFill>
                  <a:srgbClr val="444444"/>
                </a:solidFill>
              </a:rPr>
              <a:t>Click to add text - Lorem </a:t>
            </a:r>
            <a:r>
              <a:rPr lang="en-US" dirty="0" err="1" smtClean="0">
                <a:solidFill>
                  <a:srgbClr val="444444"/>
                </a:solidFill>
              </a:rPr>
              <a:t>ipsum</a:t>
            </a:r>
            <a:r>
              <a:rPr lang="en-US" dirty="0" smtClean="0">
                <a:solidFill>
                  <a:srgbClr val="444444"/>
                </a:solidFill>
              </a:rPr>
              <a:t> dolor sit </a:t>
            </a:r>
            <a:r>
              <a:rPr lang="en-US" dirty="0" err="1" smtClean="0">
                <a:solidFill>
                  <a:srgbClr val="444444"/>
                </a:solidFill>
              </a:rPr>
              <a:t>amet</a:t>
            </a:r>
            <a:r>
              <a:rPr lang="en-US" dirty="0" smtClean="0">
                <a:solidFill>
                  <a:srgbClr val="444444"/>
                </a:solidFill>
              </a:rPr>
              <a:t>, </a:t>
            </a:r>
            <a:r>
              <a:rPr lang="en-US" dirty="0" err="1" smtClean="0">
                <a:solidFill>
                  <a:srgbClr val="444444"/>
                </a:solidFill>
              </a:rPr>
              <a:t>consectetur</a:t>
            </a:r>
            <a:r>
              <a:rPr lang="en-US" dirty="0" smtClean="0">
                <a:solidFill>
                  <a:srgbClr val="444444"/>
                </a:solidFill>
              </a:rPr>
              <a:t> adipiscing </a:t>
            </a:r>
            <a:r>
              <a:rPr lang="en-US" dirty="0" err="1" smtClean="0">
                <a:solidFill>
                  <a:srgbClr val="444444"/>
                </a:solidFill>
              </a:rPr>
              <a:t>elit</a:t>
            </a:r>
            <a:r>
              <a:rPr lang="en-US" dirty="0" smtClean="0">
                <a:solidFill>
                  <a:srgbClr val="444444"/>
                </a:solidFill>
              </a:rPr>
              <a:t>. </a:t>
            </a:r>
            <a:r>
              <a:rPr lang="en-US" dirty="0" err="1" smtClean="0">
                <a:solidFill>
                  <a:srgbClr val="444444"/>
                </a:solidFill>
              </a:rPr>
              <a:t>Ut</a:t>
            </a:r>
            <a:r>
              <a:rPr lang="en-US" dirty="0" smtClean="0">
                <a:solidFill>
                  <a:srgbClr val="444444"/>
                </a:solidFill>
              </a:rPr>
              <a:t> vitae </a:t>
            </a:r>
            <a:r>
              <a:rPr lang="en-US" dirty="0" err="1" smtClean="0">
                <a:solidFill>
                  <a:srgbClr val="444444"/>
                </a:solidFill>
              </a:rPr>
              <a:t>laoreet</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Sed</a:t>
            </a:r>
            <a:r>
              <a:rPr lang="en-US" dirty="0" smtClean="0">
                <a:solidFill>
                  <a:srgbClr val="444444"/>
                </a:solidFill>
              </a:rPr>
              <a:t> </a:t>
            </a:r>
            <a:r>
              <a:rPr lang="en-US" dirty="0" err="1" smtClean="0">
                <a:solidFill>
                  <a:srgbClr val="444444"/>
                </a:solidFill>
              </a:rPr>
              <a:t>eleifend</a:t>
            </a:r>
            <a:r>
              <a:rPr lang="en-US" dirty="0" smtClean="0">
                <a:solidFill>
                  <a:srgbClr val="444444"/>
                </a:solidFill>
              </a:rPr>
              <a:t> </a:t>
            </a:r>
            <a:r>
              <a:rPr lang="en-US" dirty="0" err="1" smtClean="0">
                <a:solidFill>
                  <a:srgbClr val="444444"/>
                </a:solidFill>
              </a:rPr>
              <a:t>lorem</a:t>
            </a:r>
            <a:r>
              <a:rPr lang="en-US" dirty="0" smtClean="0">
                <a:solidFill>
                  <a:srgbClr val="444444"/>
                </a:solidFill>
              </a:rPr>
              <a:t> a </a:t>
            </a:r>
            <a:r>
              <a:rPr lang="en-US" dirty="0" err="1" smtClean="0">
                <a:solidFill>
                  <a:srgbClr val="444444"/>
                </a:solidFill>
              </a:rPr>
              <a:t>purus</a:t>
            </a:r>
            <a:r>
              <a:rPr lang="en-US" dirty="0" smtClean="0">
                <a:solidFill>
                  <a:srgbClr val="444444"/>
                </a:solidFill>
              </a:rPr>
              <a:t> </a:t>
            </a:r>
            <a:r>
              <a:rPr lang="en-US" dirty="0" err="1" smtClean="0">
                <a:solidFill>
                  <a:srgbClr val="444444"/>
                </a:solidFill>
              </a:rPr>
              <a:t>tincidunt</a:t>
            </a:r>
            <a:r>
              <a:rPr lang="en-US" dirty="0" smtClean="0">
                <a:solidFill>
                  <a:srgbClr val="444444"/>
                </a:solidFill>
              </a:rPr>
              <a:t>, a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mauris</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Praesent</a:t>
            </a:r>
            <a:r>
              <a:rPr lang="en-US" dirty="0" smtClean="0">
                <a:solidFill>
                  <a:srgbClr val="444444"/>
                </a:solidFill>
              </a:rPr>
              <a:t> </a:t>
            </a:r>
            <a:r>
              <a:rPr lang="en-US" dirty="0" err="1" smtClean="0">
                <a:solidFill>
                  <a:srgbClr val="444444"/>
                </a:solidFill>
              </a:rPr>
              <a:t>bibendum</a:t>
            </a:r>
            <a:r>
              <a:rPr lang="en-US" dirty="0" smtClean="0">
                <a:solidFill>
                  <a:srgbClr val="444444"/>
                </a:solidFill>
              </a:rPr>
              <a:t> </a:t>
            </a:r>
            <a:r>
              <a:rPr lang="en-US" dirty="0" err="1" smtClean="0">
                <a:solidFill>
                  <a:srgbClr val="444444"/>
                </a:solidFill>
              </a:rPr>
              <a:t>justo</a:t>
            </a:r>
            <a:r>
              <a:rPr lang="en-US" dirty="0" smtClean="0">
                <a:solidFill>
                  <a:srgbClr val="444444"/>
                </a:solidFill>
              </a:rPr>
              <a:t> </a:t>
            </a:r>
            <a:r>
              <a:rPr lang="en-US" dirty="0" err="1" smtClean="0">
                <a:solidFill>
                  <a:srgbClr val="444444"/>
                </a:solidFill>
              </a:rPr>
              <a:t>nec</a:t>
            </a:r>
            <a:r>
              <a:rPr lang="en-US" dirty="0" smtClean="0">
                <a:solidFill>
                  <a:srgbClr val="444444"/>
                </a:solidFill>
              </a:rPr>
              <a:t> </a:t>
            </a:r>
            <a:r>
              <a:rPr lang="en-US" dirty="0" err="1" smtClean="0">
                <a:solidFill>
                  <a:srgbClr val="444444"/>
                </a:solidFill>
              </a:rPr>
              <a:t>metus</a:t>
            </a:r>
            <a:r>
              <a:rPr lang="en-US" dirty="0" smtClean="0">
                <a:solidFill>
                  <a:srgbClr val="444444"/>
                </a:solidFill>
              </a:rPr>
              <a:t> </a:t>
            </a:r>
            <a:r>
              <a:rPr lang="en-US" dirty="0" err="1" smtClean="0">
                <a:solidFill>
                  <a:srgbClr val="444444"/>
                </a:solidFill>
              </a:rPr>
              <a:t>auctor</a:t>
            </a:r>
            <a:r>
              <a:rPr lang="en-US" dirty="0" smtClean="0">
                <a:solidFill>
                  <a:srgbClr val="444444"/>
                </a:solidFill>
              </a:rPr>
              <a:t> </a:t>
            </a:r>
            <a:r>
              <a:rPr lang="en-US" dirty="0" err="1" smtClean="0">
                <a:solidFill>
                  <a:srgbClr val="444444"/>
                </a:solidFill>
              </a:rPr>
              <a:t>volutpat</a:t>
            </a:r>
            <a:r>
              <a:rPr lang="en-US" dirty="0" smtClean="0">
                <a:solidFill>
                  <a:srgbClr val="444444"/>
                </a:solidFill>
              </a:rPr>
              <a:t>. </a:t>
            </a:r>
            <a:r>
              <a:rPr lang="en-US" dirty="0" err="1" smtClean="0">
                <a:solidFill>
                  <a:srgbClr val="444444"/>
                </a:solidFill>
              </a:rPr>
              <a:t>Morbi</a:t>
            </a:r>
            <a:r>
              <a:rPr lang="en-US" dirty="0" smtClean="0">
                <a:solidFill>
                  <a:srgbClr val="444444"/>
                </a:solidFill>
              </a:rPr>
              <a:t> </a:t>
            </a:r>
            <a:r>
              <a:rPr lang="en-US" dirty="0" err="1" smtClean="0">
                <a:solidFill>
                  <a:srgbClr val="444444"/>
                </a:solidFill>
              </a:rPr>
              <a:t>malesuada</a:t>
            </a:r>
            <a:r>
              <a:rPr lang="en-US" dirty="0" smtClean="0">
                <a:solidFill>
                  <a:srgbClr val="444444"/>
                </a:solidFill>
              </a:rPr>
              <a:t> </a:t>
            </a:r>
            <a:r>
              <a:rPr lang="en-US" dirty="0" err="1" smtClean="0">
                <a:solidFill>
                  <a:srgbClr val="444444"/>
                </a:solidFill>
              </a:rPr>
              <a:t>mattis</a:t>
            </a:r>
            <a:r>
              <a:rPr lang="en-US" dirty="0" smtClean="0">
                <a:solidFill>
                  <a:srgbClr val="444444"/>
                </a:solidFill>
              </a:rPr>
              <a:t> </a:t>
            </a:r>
            <a:r>
              <a:rPr lang="en-US" dirty="0" err="1" smtClean="0">
                <a:solidFill>
                  <a:srgbClr val="444444"/>
                </a:solidFill>
              </a:rPr>
              <a:t>eros</a:t>
            </a:r>
            <a:r>
              <a:rPr lang="en-US" dirty="0" smtClean="0">
                <a:solidFill>
                  <a:srgbClr val="444444"/>
                </a:solidFill>
              </a:rPr>
              <a:t>, </a:t>
            </a:r>
            <a:r>
              <a:rPr lang="en-US" dirty="0" err="1" smtClean="0">
                <a:solidFill>
                  <a:srgbClr val="444444"/>
                </a:solidFill>
              </a:rPr>
              <a:t>adipiscing</a:t>
            </a:r>
            <a:r>
              <a:rPr lang="en-US" dirty="0" smtClean="0">
                <a:solidFill>
                  <a:srgbClr val="444444"/>
                </a:solidFill>
              </a:rPr>
              <a:t> </a:t>
            </a:r>
            <a:r>
              <a:rPr lang="en-US" dirty="0" err="1" smtClean="0">
                <a:solidFill>
                  <a:srgbClr val="444444"/>
                </a:solidFill>
              </a:rPr>
              <a:t>tempor</a:t>
            </a:r>
            <a:r>
              <a:rPr lang="en-US" dirty="0" smtClean="0">
                <a:solidFill>
                  <a:srgbClr val="444444"/>
                </a:solidFill>
              </a:rPr>
              <a:t> </a:t>
            </a:r>
            <a:r>
              <a:rPr lang="en-US" dirty="0" err="1" smtClean="0">
                <a:solidFill>
                  <a:srgbClr val="444444"/>
                </a:solidFill>
              </a:rPr>
              <a:t>lorem</a:t>
            </a:r>
            <a:r>
              <a:rPr lang="en-US" dirty="0" smtClean="0">
                <a:solidFill>
                  <a:srgbClr val="444444"/>
                </a:solidFill>
              </a:rPr>
              <a:t> </a:t>
            </a:r>
            <a:r>
              <a:rPr lang="en-US" dirty="0" err="1" smtClean="0">
                <a:solidFill>
                  <a:srgbClr val="444444"/>
                </a:solidFill>
              </a:rPr>
              <a:t>varius</a:t>
            </a:r>
            <a:r>
              <a:rPr lang="en-US" dirty="0" smtClean="0">
                <a:solidFill>
                  <a:srgbClr val="444444"/>
                </a:solidFill>
              </a:rPr>
              <a:t> </a:t>
            </a:r>
            <a:r>
              <a:rPr lang="en-US" dirty="0" err="1" smtClean="0">
                <a:solidFill>
                  <a:srgbClr val="444444"/>
                </a:solidFill>
              </a:rPr>
              <a:t>eget</a:t>
            </a:r>
            <a:r>
              <a:rPr lang="en-US" dirty="0" smtClean="0">
                <a:solidFill>
                  <a:srgbClr val="444444"/>
                </a:solidFill>
              </a:rPr>
              <a:t>…</a:t>
            </a:r>
            <a:endParaRPr lang="en-US" dirty="0"/>
          </a:p>
        </p:txBody>
      </p:sp>
    </p:spTree>
    <p:extLst>
      <p:ext uri="{BB962C8B-B14F-4D97-AF65-F5344CB8AC3E}">
        <p14:creationId xmlns:p14="http://schemas.microsoft.com/office/powerpoint/2010/main" val="4024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5" y="704273"/>
            <a:ext cx="4575735" cy="41563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6131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1770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a:defRPr sz="1200"/>
            </a:lvl2pPr>
            <a:lvl3pPr>
              <a:defRPr sz="1200"/>
            </a:lvl3pPr>
            <a:lvl4pPr>
              <a:defRPr sz="1200"/>
            </a:lvl4pPr>
            <a:lvl5pPr>
              <a:defRPr sz="12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23806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66699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2" r:id="rId5"/>
    <p:sldLayoutId id="2147483753" r:id="rId6"/>
    <p:sldLayoutId id="2147483755" r:id="rId7"/>
    <p:sldLayoutId id="2147483757" r:id="rId8"/>
    <p:sldLayoutId id="2147483711" r:id="rId9"/>
    <p:sldLayoutId id="2147483749" r:id="rId10"/>
    <p:sldLayoutId id="2147483759" r:id="rId11"/>
    <p:sldLayoutId id="2147483760" r:id="rId12"/>
    <p:sldLayoutId id="2147483761" r:id="rId13"/>
    <p:sldLayoutId id="2147483762" r:id="rId14"/>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hyperlink" Target="https://www.linkedin.com/in/alexandervoronovich" TargetMode="External"/><Relationship Id="rId4" Type="http://schemas.openxmlformats.org/officeDocument/2006/relationships/hyperlink" Target="mailto:Alexander_Voronovich@epam.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28072" y="2926677"/>
            <a:ext cx="2123658" cy="431657"/>
          </a:xfrm>
        </p:spPr>
        <p:txBody>
          <a:bodyPr/>
          <a:lstStyle/>
          <a:p>
            <a:r>
              <a:rPr lang="en-US" sz="2400" dirty="0" smtClean="0"/>
              <a:t>W/ appium</a:t>
            </a:r>
            <a:endParaRPr lang="en-US" sz="2400" dirty="0"/>
          </a:p>
        </p:txBody>
      </p:sp>
      <p:sp>
        <p:nvSpPr>
          <p:cNvPr id="6" name="Title 5"/>
          <p:cNvSpPr>
            <a:spLocks noGrp="1"/>
          </p:cNvSpPr>
          <p:nvPr>
            <p:ph type="title"/>
          </p:nvPr>
        </p:nvSpPr>
        <p:spPr>
          <a:xfrm>
            <a:off x="627880" y="2290404"/>
            <a:ext cx="5853910" cy="647100"/>
          </a:xfrm>
        </p:spPr>
        <p:txBody>
          <a:bodyPr/>
          <a:lstStyle/>
          <a:p>
            <a:r>
              <a:rPr lang="en-US" dirty="0" smtClean="0"/>
              <a:t>Mobile TA fundamentals</a:t>
            </a:r>
            <a:endParaRPr lang="en-US" dirty="0"/>
          </a:p>
        </p:txBody>
      </p:sp>
      <p:pic>
        <p:nvPicPr>
          <p:cNvPr id="10" name="Picture Placeholder 17" descr="logo_cover_5.png"/>
          <p:cNvPicPr>
            <a:picLocks noChangeAspect="1"/>
          </p:cNvPicPr>
          <p:nvPr/>
        </p:nvPicPr>
        <p:blipFill>
          <a:blip r:embed="rId2" cstate="screen">
            <a:extLst>
              <a:ext uri="{28A0092B-C50C-407E-A947-70E740481C1C}">
                <a14:useLocalDpi xmlns:a14="http://schemas.microsoft.com/office/drawing/2010/main"/>
              </a:ext>
            </a:extLst>
          </a:blip>
          <a:srcRect t="3622" b="3622"/>
          <a:stretch>
            <a:fillRect/>
          </a:stretch>
        </p:blipFill>
        <p:spPr>
          <a:xfrm>
            <a:off x="627880" y="504826"/>
            <a:ext cx="1243502" cy="458237"/>
          </a:xfrm>
          <a:prstGeom prst="rect">
            <a:avLst/>
          </a:prstGeom>
        </p:spPr>
      </p:pic>
    </p:spTree>
    <p:extLst>
      <p:ext uri="{BB962C8B-B14F-4D97-AF65-F5344CB8AC3E}">
        <p14:creationId xmlns:p14="http://schemas.microsoft.com/office/powerpoint/2010/main" val="1675578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smtClean="0">
                <a:latin typeface="Aharoni" panose="02010803020104030203" pitchFamily="2" charset="-79"/>
                <a:cs typeface="Aharoni" panose="02010803020104030203" pitchFamily="2" charset="-79"/>
              </a:rPr>
              <a:t>PLATFORMS</a:t>
            </a:r>
            <a:endParaRPr lang="en-US" dirty="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pic>
        <p:nvPicPr>
          <p:cNvPr id="7" name="Picture 6" descr="http://upload.wikimedia.org/wikipedia/commons/thumb/a/ac/World_Wide_Smartphone_Sales_Share.png/700px-World_Wide_Smartphone_Sales_Sh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972" y="848616"/>
            <a:ext cx="5452555" cy="372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APPLICATION TYPES</a:t>
            </a:r>
            <a:endParaRPr lang="en-US" dirty="0"/>
          </a:p>
        </p:txBody>
      </p:sp>
      <p:sp>
        <p:nvSpPr>
          <p:cNvPr id="7" name="Rectangle 6"/>
          <p:cNvSpPr/>
          <p:nvPr/>
        </p:nvSpPr>
        <p:spPr>
          <a:xfrm>
            <a:off x="1142543" y="704849"/>
            <a:ext cx="537320" cy="415048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2FC2D9"/>
              </a:solidFill>
            </a:endParaRPr>
          </a:p>
        </p:txBody>
      </p:sp>
      <p:grpSp>
        <p:nvGrpSpPr>
          <p:cNvPr id="4" name="Group 3"/>
          <p:cNvGrpSpPr/>
          <p:nvPr/>
        </p:nvGrpSpPr>
        <p:grpSpPr>
          <a:xfrm>
            <a:off x="1143000" y="2307187"/>
            <a:ext cx="6858002" cy="1183196"/>
            <a:chOff x="0" y="3076250"/>
            <a:chExt cx="9144002" cy="1577594"/>
          </a:xfrm>
        </p:grpSpPr>
        <p:sp>
          <p:nvSpPr>
            <p:cNvPr id="5" name="Content Placeholder 45"/>
            <p:cNvSpPr txBox="1">
              <a:spLocks/>
            </p:cNvSpPr>
            <p:nvPr/>
          </p:nvSpPr>
          <p:spPr>
            <a:xfrm>
              <a:off x="2737429" y="3076250"/>
              <a:ext cx="5901267" cy="1414917"/>
            </a:xfrm>
            <a:prstGeom prst="rect">
              <a:avLst/>
            </a:prstGeom>
          </p:spPr>
          <p:txBody>
            <a:bodyPr anchor="ctr" anchorCtr="0">
              <a:normAutofit fontScale="92500" lnSpcReduction="20000"/>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0302" indent="-130302">
                <a:lnSpc>
                  <a:spcPct val="120000"/>
                </a:lnSpc>
                <a:spcBef>
                  <a:spcPts val="0"/>
                </a:spcBef>
              </a:pPr>
              <a:r>
                <a:rPr lang="en-US" sz="1050" dirty="0"/>
                <a:t>not a real application, but a website</a:t>
              </a:r>
            </a:p>
            <a:p>
              <a:pPr marL="130302" indent="-130302">
                <a:lnSpc>
                  <a:spcPct val="120000"/>
                </a:lnSpc>
                <a:spcBef>
                  <a:spcPts val="0"/>
                </a:spcBef>
              </a:pPr>
              <a:r>
                <a:rPr lang="en-US" sz="1050" dirty="0"/>
                <a:t>run by a browser</a:t>
              </a:r>
            </a:p>
            <a:p>
              <a:pPr marL="130302" indent="-130302">
                <a:lnSpc>
                  <a:spcPct val="120000"/>
                </a:lnSpc>
                <a:spcBef>
                  <a:spcPts val="0"/>
                </a:spcBef>
              </a:pPr>
              <a:r>
                <a:rPr lang="en-US" sz="1050" dirty="0"/>
                <a:t>typically written in HTML5</a:t>
              </a:r>
            </a:p>
            <a:p>
              <a:pPr marL="130302" indent="-130302">
                <a:lnSpc>
                  <a:spcPct val="120000"/>
                </a:lnSpc>
                <a:spcBef>
                  <a:spcPts val="0"/>
                </a:spcBef>
              </a:pPr>
              <a:r>
                <a:rPr lang="en-US" sz="1050" dirty="0"/>
                <a:t>accessed by navigation to </a:t>
              </a:r>
              <a:r>
                <a:rPr lang="en-US" sz="1050" dirty="0" err="1"/>
                <a:t>url</a:t>
              </a:r>
              <a:endParaRPr lang="en-US" sz="1050" dirty="0"/>
            </a:p>
            <a:p>
              <a:pPr marL="130302" indent="-130302">
                <a:lnSpc>
                  <a:spcPct val="120000"/>
                </a:lnSpc>
                <a:spcBef>
                  <a:spcPts val="0"/>
                </a:spcBef>
              </a:pPr>
              <a:r>
                <a:rPr lang="en-US" sz="1050" dirty="0"/>
                <a:t>no visible browser buttons or bars</a:t>
              </a:r>
            </a:p>
            <a:p>
              <a:pPr marL="130302" indent="-130302">
                <a:lnSpc>
                  <a:spcPct val="120000"/>
                </a:lnSpc>
                <a:spcBef>
                  <a:spcPts val="0"/>
                </a:spcBef>
              </a:pPr>
              <a:r>
                <a:rPr lang="en-US" sz="1050" dirty="0"/>
                <a:t>some native features not available</a:t>
              </a:r>
            </a:p>
          </p:txBody>
        </p:sp>
        <p:sp>
          <p:nvSpPr>
            <p:cNvPr id="6" name="Content Placeholder 46"/>
            <p:cNvSpPr txBox="1">
              <a:spLocks/>
            </p:cNvSpPr>
            <p:nvPr/>
          </p:nvSpPr>
          <p:spPr>
            <a:xfrm>
              <a:off x="994521" y="3497558"/>
              <a:ext cx="1690623" cy="369332"/>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WEB</a:t>
              </a:r>
            </a:p>
          </p:txBody>
        </p:sp>
        <p:sp>
          <p:nvSpPr>
            <p:cNvPr id="9" name="Oval 8"/>
            <p:cNvSpPr/>
            <p:nvPr/>
          </p:nvSpPr>
          <p:spPr>
            <a:xfrm>
              <a:off x="458788" y="3484575"/>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2</a:t>
              </a:r>
            </a:p>
          </p:txBody>
        </p:sp>
        <p:cxnSp>
          <p:nvCxnSpPr>
            <p:cNvPr id="11" name="Straight Connector 10"/>
            <p:cNvCxnSpPr/>
            <p:nvPr/>
          </p:nvCxnSpPr>
          <p:spPr>
            <a:xfrm flipH="1">
              <a:off x="0" y="4653844"/>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143000" y="903504"/>
            <a:ext cx="6858002" cy="1180211"/>
            <a:chOff x="0" y="1204671"/>
            <a:chExt cx="9144002" cy="1573615"/>
          </a:xfrm>
        </p:grpSpPr>
        <p:sp>
          <p:nvSpPr>
            <p:cNvPr id="8" name="Oval 7"/>
            <p:cNvSpPr/>
            <p:nvPr/>
          </p:nvSpPr>
          <p:spPr>
            <a:xfrm>
              <a:off x="458788" y="1630375"/>
              <a:ext cx="464582" cy="464582"/>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chemeClr val="bg1"/>
                  </a:solidFill>
                  <a:latin typeface="Arial Black"/>
                  <a:cs typeface="Arial Black"/>
                </a:rPr>
                <a:t>1</a:t>
              </a:r>
            </a:p>
          </p:txBody>
        </p:sp>
        <p:cxnSp>
          <p:nvCxnSpPr>
            <p:cNvPr id="12" name="Straight Connector 11"/>
            <p:cNvCxnSpPr/>
            <p:nvPr/>
          </p:nvCxnSpPr>
          <p:spPr>
            <a:xfrm flipH="1">
              <a:off x="0" y="2778286"/>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45"/>
            <p:cNvSpPr txBox="1">
              <a:spLocks/>
            </p:cNvSpPr>
            <p:nvPr/>
          </p:nvSpPr>
          <p:spPr>
            <a:xfrm>
              <a:off x="2737429" y="1204671"/>
              <a:ext cx="5901267" cy="1414917"/>
            </a:xfrm>
            <a:prstGeom prst="rect">
              <a:avLst/>
            </a:prstGeom>
          </p:spPr>
          <p:txBody>
            <a:bodyPr anchor="ctr" anchorCtr="0">
              <a:normAutofit fontScale="92500" lnSpcReduction="20000"/>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0302" indent="-130302">
                <a:lnSpc>
                  <a:spcPct val="120000"/>
                </a:lnSpc>
                <a:spcBef>
                  <a:spcPts val="0"/>
                </a:spcBef>
              </a:pPr>
              <a:r>
                <a:rPr lang="en-US" sz="1050" dirty="0"/>
                <a:t>live on the device</a:t>
              </a:r>
            </a:p>
            <a:p>
              <a:pPr marL="130302" indent="-130302">
                <a:lnSpc>
                  <a:spcPct val="120000"/>
                </a:lnSpc>
                <a:spcBef>
                  <a:spcPts val="0"/>
                </a:spcBef>
              </a:pPr>
              <a:r>
                <a:rPr lang="en-US" sz="1050" dirty="0"/>
                <a:t>accessed through icons</a:t>
              </a:r>
            </a:p>
            <a:p>
              <a:pPr marL="130302" indent="-130302">
                <a:lnSpc>
                  <a:spcPct val="120000"/>
                </a:lnSpc>
                <a:spcBef>
                  <a:spcPts val="0"/>
                </a:spcBef>
              </a:pPr>
              <a:r>
                <a:rPr lang="en-US" sz="1050" dirty="0"/>
                <a:t>installed through an application store</a:t>
              </a:r>
            </a:p>
            <a:p>
              <a:pPr marL="130302" indent="-130302">
                <a:lnSpc>
                  <a:spcPct val="120000"/>
                </a:lnSpc>
                <a:spcBef>
                  <a:spcPts val="0"/>
                </a:spcBef>
              </a:pPr>
              <a:r>
                <a:rPr lang="en-US" sz="1050" dirty="0"/>
                <a:t>developed for one platform</a:t>
              </a:r>
            </a:p>
            <a:p>
              <a:pPr marL="130302" indent="-130302">
                <a:lnSpc>
                  <a:spcPct val="120000"/>
                </a:lnSpc>
                <a:spcBef>
                  <a:spcPts val="0"/>
                </a:spcBef>
              </a:pPr>
              <a:r>
                <a:rPr lang="en-US" sz="1050" dirty="0"/>
                <a:t>can use all the device features</a:t>
              </a:r>
            </a:p>
            <a:p>
              <a:pPr marL="130302" indent="-130302">
                <a:lnSpc>
                  <a:spcPct val="120000"/>
                </a:lnSpc>
                <a:spcBef>
                  <a:spcPts val="0"/>
                </a:spcBef>
              </a:pPr>
              <a:r>
                <a:rPr lang="en-US" sz="1050" dirty="0"/>
                <a:t>can work offline</a:t>
              </a:r>
            </a:p>
          </p:txBody>
        </p:sp>
        <p:sp>
          <p:nvSpPr>
            <p:cNvPr id="14" name="Content Placeholder 46"/>
            <p:cNvSpPr txBox="1">
              <a:spLocks/>
            </p:cNvSpPr>
            <p:nvPr/>
          </p:nvSpPr>
          <p:spPr>
            <a:xfrm>
              <a:off x="994521" y="1661318"/>
              <a:ext cx="1726908" cy="369332"/>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NATIVE</a:t>
              </a:r>
            </a:p>
          </p:txBody>
        </p:sp>
      </p:grpSp>
      <p:grpSp>
        <p:nvGrpSpPr>
          <p:cNvPr id="17" name="Group 16"/>
          <p:cNvGrpSpPr/>
          <p:nvPr/>
        </p:nvGrpSpPr>
        <p:grpSpPr>
          <a:xfrm>
            <a:off x="1487091" y="3710872"/>
            <a:ext cx="6134931" cy="1061188"/>
            <a:chOff x="458788" y="4947829"/>
            <a:chExt cx="8179908" cy="1414917"/>
          </a:xfrm>
        </p:grpSpPr>
        <p:sp>
          <p:nvSpPr>
            <p:cNvPr id="10" name="Oval 9"/>
            <p:cNvSpPr/>
            <p:nvPr/>
          </p:nvSpPr>
          <p:spPr>
            <a:xfrm>
              <a:off x="458788" y="5347242"/>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3</a:t>
              </a:r>
            </a:p>
          </p:txBody>
        </p:sp>
        <p:sp>
          <p:nvSpPr>
            <p:cNvPr id="15" name="Content Placeholder 45"/>
            <p:cNvSpPr txBox="1">
              <a:spLocks/>
            </p:cNvSpPr>
            <p:nvPr/>
          </p:nvSpPr>
          <p:spPr>
            <a:xfrm>
              <a:off x="2737429" y="4947829"/>
              <a:ext cx="5901267" cy="1414917"/>
            </a:xfrm>
            <a:prstGeom prst="rect">
              <a:avLst/>
            </a:prstGeom>
          </p:spPr>
          <p:txBody>
            <a:bodyPr anchor="ctr" anchorCtr="0">
              <a:norm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0302" indent="-130302">
                <a:spcBef>
                  <a:spcPts val="0"/>
                </a:spcBef>
              </a:pPr>
              <a:r>
                <a:rPr lang="en-US" sz="1000" dirty="0"/>
                <a:t>part native, part web</a:t>
              </a:r>
            </a:p>
            <a:p>
              <a:pPr marL="130302" indent="-130302">
                <a:spcBef>
                  <a:spcPts val="0"/>
                </a:spcBef>
              </a:pPr>
              <a:r>
                <a:rPr lang="en-US" sz="1000" dirty="0"/>
                <a:t>installed from app store</a:t>
              </a:r>
            </a:p>
            <a:p>
              <a:pPr marL="130302" indent="-130302">
                <a:spcBef>
                  <a:spcPts val="0"/>
                </a:spcBef>
              </a:pPr>
              <a:r>
                <a:rPr lang="en-US" sz="1000" dirty="0"/>
                <a:t>can use device features</a:t>
              </a:r>
            </a:p>
            <a:p>
              <a:pPr marL="130302" indent="-130302">
                <a:spcBef>
                  <a:spcPts val="0"/>
                </a:spcBef>
              </a:pPr>
              <a:r>
                <a:rPr lang="en-US" sz="1000" dirty="0"/>
                <a:t>use embedded browser</a:t>
              </a:r>
            </a:p>
            <a:p>
              <a:pPr marL="130302" indent="-130302">
                <a:spcBef>
                  <a:spcPts val="0"/>
                </a:spcBef>
              </a:pPr>
              <a:r>
                <a:rPr lang="en-US" sz="1000" dirty="0"/>
                <a:t>rely on HTML</a:t>
              </a:r>
            </a:p>
          </p:txBody>
        </p:sp>
        <p:sp>
          <p:nvSpPr>
            <p:cNvPr id="16" name="Content Placeholder 46"/>
            <p:cNvSpPr txBox="1">
              <a:spLocks/>
            </p:cNvSpPr>
            <p:nvPr/>
          </p:nvSpPr>
          <p:spPr>
            <a:xfrm>
              <a:off x="994520" y="5386806"/>
              <a:ext cx="1739003" cy="369332"/>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HYBRYD</a:t>
              </a:r>
            </a:p>
          </p:txBody>
        </p:sp>
      </p:grpSp>
    </p:spTree>
    <p:extLst>
      <p:ext uri="{BB962C8B-B14F-4D97-AF65-F5344CB8AC3E}">
        <p14:creationId xmlns:p14="http://schemas.microsoft.com/office/powerpoint/2010/main" val="1987835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APPLICATION TYPES</a:t>
            </a:r>
          </a:p>
          <a:p>
            <a:r>
              <a:rPr lang="en-US" sz="1400" dirty="0" smtClean="0"/>
              <a:t>How it works</a:t>
            </a:r>
            <a:endParaRPr lang="en-US" sz="1400" dirty="0"/>
          </a:p>
        </p:txBody>
      </p:sp>
      <p:pic>
        <p:nvPicPr>
          <p:cNvPr id="2050" name="Picture 2" descr="https://myshadesofgray.files.wordpress.com/2014/04/mobile-app-tech-stac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7" y="1174798"/>
            <a:ext cx="59531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620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363" y="1079897"/>
            <a:ext cx="3343620" cy="3061407"/>
          </a:xfrm>
        </p:spPr>
        <p:txBody>
          <a:bodyPr>
            <a:normAutofit/>
          </a:bodyPr>
          <a:lstStyle/>
          <a:p>
            <a:r>
              <a:rPr lang="en-US" sz="1400" dirty="0"/>
              <a:t>live on the device</a:t>
            </a:r>
          </a:p>
          <a:p>
            <a:r>
              <a:rPr lang="en-US" sz="1400" dirty="0"/>
              <a:t>accessed through icons</a:t>
            </a:r>
          </a:p>
          <a:p>
            <a:r>
              <a:rPr lang="en-US" sz="1400" dirty="0"/>
              <a:t>installed through an application store</a:t>
            </a:r>
          </a:p>
          <a:p>
            <a:r>
              <a:rPr lang="en-US" sz="1400" dirty="0"/>
              <a:t>developed for one platform</a:t>
            </a:r>
          </a:p>
          <a:p>
            <a:r>
              <a:rPr lang="en-US" sz="1400" dirty="0"/>
              <a:t>can use all the device features</a:t>
            </a:r>
          </a:p>
          <a:p>
            <a:r>
              <a:rPr lang="en-US" sz="1400" dirty="0"/>
              <a:t>can work offline</a:t>
            </a:r>
          </a:p>
        </p:txBody>
      </p:sp>
      <p:sp>
        <p:nvSpPr>
          <p:cNvPr id="4" name="Text Placeholder 3"/>
          <p:cNvSpPr>
            <a:spLocks noGrp="1"/>
          </p:cNvSpPr>
          <p:nvPr>
            <p:ph type="body" sz="quarter" idx="10"/>
          </p:nvPr>
        </p:nvSpPr>
        <p:spPr/>
        <p:txBody>
          <a:bodyPr/>
          <a:lstStyle/>
          <a:p>
            <a:r>
              <a:rPr lang="en-US" dirty="0" smtClean="0"/>
              <a:t>NATIVE APPLICATIONS</a:t>
            </a:r>
            <a:endParaRPr lang="en-US" dirty="0"/>
          </a:p>
        </p:txBody>
      </p:sp>
      <p:pic>
        <p:nvPicPr>
          <p:cNvPr id="7" name="Picture 6" descr="http://wpuploads.appadvice.com/wp-content/uploads/2013/06/weatherios7-579x10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5738" y="2066142"/>
            <a:ext cx="1382766" cy="24427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7672570" y="2066142"/>
            <a:ext cx="1105547" cy="22290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5191" y="1079897"/>
            <a:ext cx="1857143" cy="1742857"/>
          </a:xfrm>
          <a:prstGeom prst="rect">
            <a:avLst/>
          </a:prstGeom>
        </p:spPr>
      </p:pic>
    </p:spTree>
    <p:extLst>
      <p:ext uri="{BB962C8B-B14F-4D97-AF65-F5344CB8AC3E}">
        <p14:creationId xmlns:p14="http://schemas.microsoft.com/office/powerpoint/2010/main" val="2842222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part native, part web</a:t>
            </a:r>
          </a:p>
          <a:p>
            <a:r>
              <a:rPr lang="en-US" dirty="0"/>
              <a:t>installed from app store</a:t>
            </a:r>
          </a:p>
          <a:p>
            <a:r>
              <a:rPr lang="en-US" dirty="0"/>
              <a:t>can use device features</a:t>
            </a:r>
          </a:p>
          <a:p>
            <a:r>
              <a:rPr lang="en-US" dirty="0"/>
              <a:t>use embedded browser</a:t>
            </a:r>
          </a:p>
          <a:p>
            <a:r>
              <a:rPr lang="en-US" dirty="0"/>
              <a:t>rely on HTML</a:t>
            </a:r>
          </a:p>
        </p:txBody>
      </p:sp>
      <p:sp>
        <p:nvSpPr>
          <p:cNvPr id="4" name="Text Placeholder 3"/>
          <p:cNvSpPr>
            <a:spLocks noGrp="1"/>
          </p:cNvSpPr>
          <p:nvPr>
            <p:ph type="body" sz="quarter" idx="10"/>
          </p:nvPr>
        </p:nvSpPr>
        <p:spPr/>
        <p:txBody>
          <a:bodyPr/>
          <a:lstStyle/>
          <a:p>
            <a:r>
              <a:rPr lang="en-US" dirty="0" smtClean="0"/>
              <a:t>HYBRID APPLICATIONS</a:t>
            </a:r>
            <a:endParaRPr lang="en-US" dirty="0"/>
          </a:p>
        </p:txBody>
      </p:sp>
      <p:grpSp>
        <p:nvGrpSpPr>
          <p:cNvPr id="5" name="Group 4"/>
          <p:cNvGrpSpPr/>
          <p:nvPr/>
        </p:nvGrpSpPr>
        <p:grpSpPr>
          <a:xfrm>
            <a:off x="5526050" y="1616162"/>
            <a:ext cx="3617950" cy="2653330"/>
            <a:chOff x="3162881" y="925582"/>
            <a:chExt cx="4887946" cy="3584719"/>
          </a:xfrm>
        </p:grpSpPr>
        <p:sp>
          <p:nvSpPr>
            <p:cNvPr id="6" name="Subtitle 2"/>
            <p:cNvSpPr txBox="1">
              <a:spLocks/>
            </p:cNvSpPr>
            <p:nvPr/>
          </p:nvSpPr>
          <p:spPr>
            <a:xfrm>
              <a:off x="5606854" y="3966198"/>
              <a:ext cx="2443973" cy="544103"/>
            </a:xfrm>
            <a:prstGeom prst="rect">
              <a:avLst/>
            </a:prstGeom>
          </p:spPr>
          <p:txBody>
            <a:bodyPr vert="horz" lIns="68580" tIns="34290" rIns="68580" bIns="34290"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Banana Republic hybrid app for Android</a:t>
              </a:r>
            </a:p>
          </p:txBody>
        </p:sp>
        <p:sp>
          <p:nvSpPr>
            <p:cNvPr id="8" name="Subtitle 2"/>
            <p:cNvSpPr txBox="1">
              <a:spLocks/>
            </p:cNvSpPr>
            <p:nvPr/>
          </p:nvSpPr>
          <p:spPr>
            <a:xfrm>
              <a:off x="3162881" y="3964794"/>
              <a:ext cx="2443973" cy="544103"/>
            </a:xfrm>
            <a:prstGeom prst="rect">
              <a:avLst/>
            </a:prstGeom>
          </p:spPr>
          <p:txBody>
            <a:bodyPr vert="horz" lIns="68580" tIns="34290" rIns="68580" bIns="34290"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Banana Republic hybrid app for </a:t>
              </a:r>
              <a:r>
                <a:rPr lang="en-US" sz="1350" dirty="0" err="1"/>
                <a:t>for</a:t>
              </a:r>
              <a:r>
                <a:rPr lang="en-US" sz="1350" dirty="0"/>
                <a:t> iOS</a:t>
              </a:r>
            </a:p>
          </p:txBody>
        </p:sp>
        <p:pic>
          <p:nvPicPr>
            <p:cNvPr id="10" name="Picture 9" descr="https://s3.amazonaws.com/media.nngroup.com/redactor/image0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8808" y="925582"/>
              <a:ext cx="1686224" cy="2996661"/>
            </a:xfrm>
            <a:prstGeom prst="rect">
              <a:avLst/>
            </a:prstGeom>
            <a:noFill/>
            <a:ln w="25400">
              <a:solidFill>
                <a:srgbClr val="444444"/>
              </a:solidFill>
            </a:ln>
            <a:extLst>
              <a:ext uri="{909E8E84-426E-40DD-AFC4-6F175D3DCCD1}">
                <a14:hiddenFill xmlns:a14="http://schemas.microsoft.com/office/drawing/2010/main">
                  <a:solidFill>
                    <a:srgbClr val="FFFFFF"/>
                  </a:solidFill>
                </a14:hiddenFill>
              </a:ext>
            </a:extLst>
          </p:spPr>
        </p:pic>
        <p:pic>
          <p:nvPicPr>
            <p:cNvPr id="11" name="Picture 10" descr="http://s3.amazonaws.com/media.nngroup.com/redactor/image0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5981" y="925582"/>
              <a:ext cx="1997774" cy="2996661"/>
            </a:xfrm>
            <a:prstGeom prst="rect">
              <a:avLst/>
            </a:prstGeom>
            <a:noFill/>
            <a:ln w="25400">
              <a:solidFill>
                <a:srgbClr val="444444"/>
              </a:solidFill>
            </a:ln>
            <a:extLst>
              <a:ext uri="{909E8E84-426E-40DD-AFC4-6F175D3DCCD1}">
                <a14:hiddenFill xmlns:a14="http://schemas.microsoft.com/office/drawing/2010/main">
                  <a:solidFill>
                    <a:srgbClr val="FFFFFF"/>
                  </a:solidFill>
                </a14:hiddenFill>
              </a:ext>
            </a:extLst>
          </p:spPr>
        </p:pic>
      </p:grpSp>
      <p:pic>
        <p:nvPicPr>
          <p:cNvPr id="3074" name="Picture 2" descr="http://developer.nokia.com/community/wiki/images/5/51/HybridArch.png?201302251332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738" y="789198"/>
            <a:ext cx="2810631" cy="387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669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400" dirty="0"/>
              <a:t>not a real application, but a website</a:t>
            </a:r>
          </a:p>
          <a:p>
            <a:r>
              <a:rPr lang="en-US" sz="1400" dirty="0"/>
              <a:t>run by a browser</a:t>
            </a:r>
          </a:p>
          <a:p>
            <a:r>
              <a:rPr lang="en-US" sz="1400" dirty="0"/>
              <a:t>typically written in HTML5</a:t>
            </a:r>
          </a:p>
          <a:p>
            <a:r>
              <a:rPr lang="en-US" sz="1400" dirty="0"/>
              <a:t>accessed by navigation to </a:t>
            </a:r>
            <a:r>
              <a:rPr lang="en-US" sz="1400" dirty="0" smtClean="0"/>
              <a:t>URL</a:t>
            </a:r>
            <a:endParaRPr lang="en-US" sz="1400" dirty="0"/>
          </a:p>
          <a:p>
            <a:r>
              <a:rPr lang="en-US" sz="1400" dirty="0"/>
              <a:t>no visible browser buttons or bars</a:t>
            </a:r>
          </a:p>
          <a:p>
            <a:r>
              <a:rPr lang="en-US" sz="1400" dirty="0"/>
              <a:t>some native features not available</a:t>
            </a:r>
          </a:p>
        </p:txBody>
      </p:sp>
      <p:sp>
        <p:nvSpPr>
          <p:cNvPr id="4" name="Text Placeholder 3"/>
          <p:cNvSpPr>
            <a:spLocks noGrp="1"/>
          </p:cNvSpPr>
          <p:nvPr>
            <p:ph type="body" sz="quarter" idx="10"/>
          </p:nvPr>
        </p:nvSpPr>
        <p:spPr/>
        <p:txBody>
          <a:bodyPr/>
          <a:lstStyle/>
          <a:p>
            <a:r>
              <a:rPr lang="en-US" dirty="0" smtClean="0"/>
              <a:t>WEB APPLICATIONS</a:t>
            </a:r>
            <a:endParaRPr lang="en-US" dirty="0"/>
          </a:p>
        </p:txBody>
      </p:sp>
      <p:grpSp>
        <p:nvGrpSpPr>
          <p:cNvPr id="2" name="Group 1"/>
          <p:cNvGrpSpPr/>
          <p:nvPr/>
        </p:nvGrpSpPr>
        <p:grpSpPr>
          <a:xfrm>
            <a:off x="3465783" y="795647"/>
            <a:ext cx="4272081" cy="3925910"/>
            <a:chOff x="4058904" y="1351948"/>
            <a:chExt cx="3570743" cy="3281402"/>
          </a:xfrm>
        </p:grpSpPr>
        <p:pic>
          <p:nvPicPr>
            <p:cNvPr id="6" name="Picture 5" descr="https://s3.amazonaws.com/media.nngroup.com/redactor/image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265" y="2152043"/>
              <a:ext cx="1462088" cy="2193131"/>
            </a:xfrm>
            <a:prstGeom prst="rect">
              <a:avLst/>
            </a:prstGeom>
            <a:noFill/>
            <a:ln w="19050">
              <a:noFill/>
            </a:ln>
          </p:spPr>
        </p:pic>
        <p:sp>
          <p:nvSpPr>
            <p:cNvPr id="10" name="Subtitle 2"/>
            <p:cNvSpPr txBox="1">
              <a:spLocks/>
            </p:cNvSpPr>
            <p:nvPr/>
          </p:nvSpPr>
          <p:spPr>
            <a:xfrm>
              <a:off x="4058904" y="4345174"/>
              <a:ext cx="2069487" cy="288176"/>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Financial Times web app for iOS</a:t>
              </a:r>
            </a:p>
          </p:txBody>
        </p:sp>
        <p:pic>
          <p:nvPicPr>
            <p:cNvPr id="11" name="Picture 10" descr="http://chrisrisner.com/upload/android_day_eighteen_web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809" y="1623999"/>
              <a:ext cx="1696589" cy="2082404"/>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12" name="Subtitle 2"/>
            <p:cNvSpPr txBox="1">
              <a:spLocks/>
            </p:cNvSpPr>
            <p:nvPr/>
          </p:nvSpPr>
          <p:spPr>
            <a:xfrm>
              <a:off x="5852560" y="1351948"/>
              <a:ext cx="1777087" cy="272051"/>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dirty="0"/>
                <a:t>Google web app for Android</a:t>
              </a:r>
            </a:p>
          </p:txBody>
        </p:sp>
      </p:grpSp>
    </p:spTree>
    <p:extLst>
      <p:ext uri="{BB962C8B-B14F-4D97-AF65-F5344CB8AC3E}">
        <p14:creationId xmlns:p14="http://schemas.microsoft.com/office/powerpoint/2010/main" val="1562525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fontScale="85000" lnSpcReduction="20000"/>
          </a:bodyPr>
          <a:lstStyle/>
          <a:p>
            <a:endParaRPr lang="en-US" dirty="0" smtClean="0">
              <a:latin typeface="Aharoni" panose="02010803020104030203" pitchFamily="2" charset="-79"/>
              <a:cs typeface="Aharoni" panose="02010803020104030203" pitchFamily="2" charset="-79"/>
            </a:endParaRPr>
          </a:p>
          <a:p>
            <a:r>
              <a:rPr lang="en-US" dirty="0" smtClean="0">
                <a:latin typeface="Aharoni" panose="02010803020104030203" pitchFamily="2" charset="-79"/>
                <a:cs typeface="Aharoni" panose="02010803020104030203" pitchFamily="2" charset="-79"/>
              </a:rPr>
              <a:t>PLATFORMS</a:t>
            </a:r>
          </a:p>
          <a:p>
            <a:r>
              <a:rPr lang="en-US" sz="1100" dirty="0"/>
              <a:t>Where to run your tests?</a:t>
            </a:r>
          </a:p>
          <a:p>
            <a:endParaRPr lang="en-US" dirty="0"/>
          </a:p>
        </p:txBody>
      </p:sp>
      <p:sp>
        <p:nvSpPr>
          <p:cNvPr id="2" name="TextBox 1"/>
          <p:cNvSpPr txBox="1"/>
          <p:nvPr/>
        </p:nvSpPr>
        <p:spPr>
          <a:xfrm>
            <a:off x="-1258661" y="772206"/>
            <a:ext cx="103939" cy="245838"/>
          </a:xfrm>
          <a:prstGeom prst="rect">
            <a:avLst/>
          </a:prstGeom>
          <a:noFill/>
        </p:spPr>
        <p:txBody>
          <a:bodyPr wrap="none" lIns="51435" tIns="25718" rIns="51435" bIns="25718" rtlCol="0">
            <a:spAutoFit/>
          </a:bodyPr>
          <a:lstStyle/>
          <a:p>
            <a:pPr>
              <a:lnSpc>
                <a:spcPct val="120000"/>
              </a:lnSpc>
            </a:pPr>
            <a:endParaRPr lang="en-US" sz="1050" dirty="0" err="1">
              <a:latin typeface="Trebuchet MS"/>
              <a:cs typeface="Trebuchet MS"/>
            </a:endParaRPr>
          </a:p>
        </p:txBody>
      </p:sp>
      <p:pic>
        <p:nvPicPr>
          <p:cNvPr id="4098" name="Picture 2" descr="https://developer.apple.com/library/ios/documentation/IDEs/Conceptual/iOS_Simulator_Guide/Art/launch_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959" y="910704"/>
            <a:ext cx="2046753" cy="3442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072" y="910705"/>
            <a:ext cx="2142986" cy="3046988"/>
          </a:xfrm>
          <a:prstGeom prst="rect">
            <a:avLst/>
          </a:prstGeom>
          <a:noFill/>
        </p:spPr>
        <p:txBody>
          <a:bodyPr wrap="square" rtlCol="0">
            <a:spAutoFit/>
          </a:bodyPr>
          <a:lstStyle/>
          <a:p>
            <a:r>
              <a:rPr lang="en-US" b="1" dirty="0" smtClean="0"/>
              <a:t>iOS</a:t>
            </a:r>
          </a:p>
          <a:p>
            <a:pPr marL="285750" indent="-285750">
              <a:buClr>
                <a:schemeClr val="accent3"/>
              </a:buClr>
              <a:buFont typeface="Arial" panose="020B0604020202020204" pitchFamily="34" charset="0"/>
              <a:buChar char="•"/>
            </a:pPr>
            <a:r>
              <a:rPr lang="en-US" dirty="0" smtClean="0"/>
              <a:t>Simulator</a:t>
            </a:r>
          </a:p>
          <a:p>
            <a:pPr marL="628650" lvl="1" indent="-285750">
              <a:buClr>
                <a:schemeClr val="accent3"/>
              </a:buClr>
              <a:buFont typeface="Arial" panose="020B0604020202020204" pitchFamily="34" charset="0"/>
              <a:buChar char="•"/>
            </a:pPr>
            <a:r>
              <a:rPr lang="en-US" sz="1000" dirty="0" smtClean="0"/>
              <a:t>Work faster than a real device</a:t>
            </a:r>
          </a:p>
          <a:p>
            <a:pPr marL="628650" lvl="1" indent="-285750">
              <a:buClr>
                <a:schemeClr val="accent3"/>
              </a:buClr>
              <a:buFont typeface="Arial" panose="020B0604020202020204" pitchFamily="34" charset="0"/>
              <a:buChar char="•"/>
            </a:pPr>
            <a:r>
              <a:rPr lang="en-US" sz="1000" dirty="0"/>
              <a:t>No need to add device as developer </a:t>
            </a:r>
            <a:r>
              <a:rPr lang="en-US" sz="1000" dirty="0" smtClean="0"/>
              <a:t>device</a:t>
            </a:r>
          </a:p>
          <a:p>
            <a:pPr marL="628650" lvl="1" indent="-285750">
              <a:buClr>
                <a:schemeClr val="accent3"/>
              </a:buClr>
              <a:buFont typeface="Arial" panose="020B0604020202020204" pitchFamily="34" charset="0"/>
              <a:buChar char="•"/>
            </a:pPr>
            <a:r>
              <a:rPr lang="en-US" sz="1000" dirty="0" smtClean="0"/>
              <a:t>No time limitations between commands</a:t>
            </a:r>
          </a:p>
          <a:p>
            <a:pPr marL="628650" lvl="1" indent="-285750">
              <a:buClr>
                <a:schemeClr val="accent3"/>
              </a:buClr>
              <a:buFont typeface="Arial" panose="020B0604020202020204" pitchFamily="34" charset="0"/>
              <a:buChar char="•"/>
            </a:pPr>
            <a:r>
              <a:rPr lang="en-US" sz="1000" dirty="0" smtClean="0"/>
              <a:t>Has differences with real device application</a:t>
            </a:r>
          </a:p>
          <a:p>
            <a:pPr marL="285750" indent="-285750">
              <a:buClr>
                <a:schemeClr val="accent3"/>
              </a:buClr>
              <a:buFont typeface="Arial" panose="020B0604020202020204" pitchFamily="34" charset="0"/>
              <a:buChar char="•"/>
            </a:pPr>
            <a:r>
              <a:rPr lang="en-US" dirty="0" smtClean="0"/>
              <a:t>Real device</a:t>
            </a:r>
          </a:p>
          <a:p>
            <a:pPr marL="628650" lvl="1" indent="-285750">
              <a:buClr>
                <a:schemeClr val="accent3"/>
              </a:buClr>
              <a:buFont typeface="Arial" panose="020B0604020202020204" pitchFamily="34" charset="0"/>
              <a:buChar char="•"/>
            </a:pPr>
            <a:r>
              <a:rPr lang="en-US" sz="1000" dirty="0" smtClean="0"/>
              <a:t>Real behavior</a:t>
            </a:r>
          </a:p>
          <a:p>
            <a:pPr marL="628650" lvl="1" indent="-285750">
              <a:buClr>
                <a:schemeClr val="accent3"/>
              </a:buClr>
              <a:buFont typeface="Arial" panose="020B0604020202020204" pitchFamily="34" charset="0"/>
              <a:buChar char="•"/>
            </a:pPr>
            <a:r>
              <a:rPr lang="en-US" sz="1000" dirty="0" smtClean="0"/>
              <a:t>Time limitation between commands execution for 1 second</a:t>
            </a:r>
          </a:p>
          <a:p>
            <a:pPr marL="628650" lvl="1" indent="-285750">
              <a:buClr>
                <a:schemeClr val="accent3"/>
              </a:buClr>
              <a:buFont typeface="Arial" panose="020B0604020202020204" pitchFamily="34" charset="0"/>
              <a:buChar char="•"/>
            </a:pPr>
            <a:r>
              <a:rPr lang="en-US" sz="1000" dirty="0" smtClean="0"/>
              <a:t>Need to be pre-configured with developer account</a:t>
            </a:r>
            <a:endParaRPr lang="en-US" sz="1000" dirty="0"/>
          </a:p>
        </p:txBody>
      </p:sp>
      <p:sp>
        <p:nvSpPr>
          <p:cNvPr id="7" name="TextBox 6"/>
          <p:cNvSpPr txBox="1"/>
          <p:nvPr/>
        </p:nvSpPr>
        <p:spPr>
          <a:xfrm>
            <a:off x="4210909" y="910705"/>
            <a:ext cx="2292723" cy="3170099"/>
          </a:xfrm>
          <a:prstGeom prst="rect">
            <a:avLst/>
          </a:prstGeom>
          <a:noFill/>
        </p:spPr>
        <p:txBody>
          <a:bodyPr wrap="square" rtlCol="0">
            <a:spAutoFit/>
          </a:bodyPr>
          <a:lstStyle/>
          <a:p>
            <a:r>
              <a:rPr lang="en-US" b="1" dirty="0" smtClean="0"/>
              <a:t>Android</a:t>
            </a:r>
          </a:p>
          <a:p>
            <a:pPr marL="285750" indent="-285750">
              <a:buClr>
                <a:schemeClr val="accent3"/>
              </a:buClr>
              <a:buFont typeface="Arial" panose="020B0604020202020204" pitchFamily="34" charset="0"/>
              <a:buChar char="•"/>
            </a:pPr>
            <a:r>
              <a:rPr lang="en-US" dirty="0" smtClean="0"/>
              <a:t>SDK Simulator</a:t>
            </a:r>
          </a:p>
          <a:p>
            <a:pPr marL="628650" lvl="1" indent="-285750">
              <a:buClr>
                <a:schemeClr val="accent3"/>
              </a:buClr>
              <a:buFont typeface="Arial" panose="020B0604020202020204" pitchFamily="34" charset="0"/>
              <a:buChar char="•"/>
            </a:pPr>
            <a:r>
              <a:rPr lang="en-US" sz="1000" dirty="0" smtClean="0"/>
              <a:t>Easy to run and configure</a:t>
            </a:r>
          </a:p>
          <a:p>
            <a:pPr marL="628650" lvl="1" indent="-285750">
              <a:buClr>
                <a:schemeClr val="accent3"/>
              </a:buClr>
              <a:buFont typeface="Arial" panose="020B0604020202020204" pitchFamily="34" charset="0"/>
              <a:buChar char="•"/>
            </a:pPr>
            <a:r>
              <a:rPr lang="en-US" sz="1000" dirty="0" smtClean="0"/>
              <a:t>A lot of </a:t>
            </a:r>
            <a:r>
              <a:rPr lang="en-US" sz="1000" dirty="0" err="1" smtClean="0"/>
              <a:t>config</a:t>
            </a:r>
            <a:r>
              <a:rPr lang="en-US" sz="1000" dirty="0" smtClean="0"/>
              <a:t> abilities</a:t>
            </a:r>
          </a:p>
          <a:p>
            <a:pPr marL="628650" lvl="1" indent="-285750">
              <a:buClr>
                <a:schemeClr val="accent3"/>
              </a:buClr>
              <a:buFont typeface="Arial" panose="020B0604020202020204" pitchFamily="34" charset="0"/>
              <a:buChar char="•"/>
            </a:pPr>
            <a:r>
              <a:rPr lang="en-US" sz="1000" dirty="0"/>
              <a:t>Performance </a:t>
            </a:r>
            <a:r>
              <a:rPr lang="en-US" sz="1000" dirty="0" smtClean="0"/>
              <a:t>issues</a:t>
            </a:r>
          </a:p>
          <a:p>
            <a:pPr marL="285750" indent="-285750">
              <a:buClr>
                <a:schemeClr val="accent3"/>
              </a:buClr>
              <a:buFont typeface="Arial" panose="020B0604020202020204" pitchFamily="34" charset="0"/>
              <a:buChar char="•"/>
            </a:pPr>
            <a:r>
              <a:rPr lang="en-US" dirty="0" smtClean="0"/>
              <a:t>Emulator (Android virtual machine)</a:t>
            </a:r>
          </a:p>
          <a:p>
            <a:pPr marL="628650" lvl="1" indent="-285750">
              <a:buClr>
                <a:schemeClr val="accent3"/>
              </a:buClr>
              <a:buFont typeface="Arial" panose="020B0604020202020204" pitchFamily="34" charset="0"/>
              <a:buChar char="•"/>
            </a:pPr>
            <a:r>
              <a:rPr lang="en-US" sz="1000" dirty="0" smtClean="0"/>
              <a:t>Faster than a real devices</a:t>
            </a:r>
          </a:p>
          <a:p>
            <a:pPr marL="628650" lvl="1" indent="-285750">
              <a:buClr>
                <a:schemeClr val="accent3"/>
              </a:buClr>
              <a:buFont typeface="Arial" panose="020B0604020202020204" pitchFamily="34" charset="0"/>
              <a:buChar char="•"/>
            </a:pPr>
            <a:r>
              <a:rPr lang="en-US" sz="1000" dirty="0" smtClean="0"/>
              <a:t>Easy to run and configure</a:t>
            </a:r>
          </a:p>
          <a:p>
            <a:pPr marL="628650" lvl="1" indent="-285750">
              <a:buClr>
                <a:schemeClr val="accent3"/>
              </a:buClr>
              <a:buFont typeface="Arial" panose="020B0604020202020204" pitchFamily="34" charset="0"/>
              <a:buChar char="•"/>
            </a:pPr>
            <a:r>
              <a:rPr lang="en-US" sz="1000" dirty="0" smtClean="0"/>
              <a:t>Snapshots</a:t>
            </a:r>
          </a:p>
          <a:p>
            <a:pPr marL="628650" lvl="1" indent="-285750">
              <a:buClr>
                <a:schemeClr val="accent3"/>
              </a:buClr>
              <a:buFont typeface="Arial" panose="020B0604020202020204" pitchFamily="34" charset="0"/>
              <a:buChar char="•"/>
            </a:pPr>
            <a:r>
              <a:rPr lang="en-US" sz="1000" dirty="0" smtClean="0"/>
              <a:t>Mock settings</a:t>
            </a:r>
          </a:p>
          <a:p>
            <a:pPr marL="628650" lvl="1" indent="-285750">
              <a:buClr>
                <a:schemeClr val="accent3"/>
              </a:buClr>
              <a:buFont typeface="Arial" panose="020B0604020202020204" pitchFamily="34" charset="0"/>
              <a:buChar char="•"/>
            </a:pPr>
            <a:r>
              <a:rPr lang="en-US" sz="1000" dirty="0" smtClean="0"/>
              <a:t>Not a real device architecture (can’t run ARM-compiled apps)</a:t>
            </a:r>
          </a:p>
          <a:p>
            <a:pPr marL="285750" indent="-285750">
              <a:buClr>
                <a:schemeClr val="accent3"/>
              </a:buClr>
              <a:buFont typeface="Arial" panose="020B0604020202020204" pitchFamily="34" charset="0"/>
              <a:buChar char="•"/>
            </a:pPr>
            <a:r>
              <a:rPr lang="en-US" dirty="0" smtClean="0"/>
              <a:t>Real device</a:t>
            </a:r>
          </a:p>
          <a:p>
            <a:pPr marL="628650" lvl="1" indent="-285750">
              <a:buClr>
                <a:schemeClr val="accent3"/>
              </a:buClr>
              <a:buFont typeface="Arial" panose="020B0604020202020204" pitchFamily="34" charset="0"/>
              <a:buChar char="•"/>
            </a:pPr>
            <a:r>
              <a:rPr lang="en-US" sz="1000" dirty="0" smtClean="0"/>
              <a:t>Real behavior </a:t>
            </a:r>
          </a:p>
          <a:p>
            <a:pPr marL="628650" lvl="1" indent="-285750">
              <a:buClr>
                <a:schemeClr val="accent3"/>
              </a:buClr>
              <a:buFont typeface="Arial" panose="020B0604020202020204" pitchFamily="34" charset="0"/>
              <a:buChar char="•"/>
            </a:pPr>
            <a:r>
              <a:rPr lang="en-US" sz="1000" dirty="0" smtClean="0"/>
              <a:t>Drivers issues</a:t>
            </a:r>
          </a:p>
          <a:p>
            <a:pPr marL="628650" lvl="1" indent="-285750">
              <a:buClr>
                <a:schemeClr val="accent3"/>
              </a:buClr>
              <a:buFont typeface="Arial" panose="020B0604020202020204" pitchFamily="34" charset="0"/>
              <a:buChar char="•"/>
            </a:pPr>
            <a:r>
              <a:rPr lang="en-US" sz="1000" dirty="0" smtClean="0"/>
              <a:t>Device connected issues</a:t>
            </a:r>
          </a:p>
        </p:txBody>
      </p:sp>
      <p:pic>
        <p:nvPicPr>
          <p:cNvPr id="1026" name="Picture 2" descr="https://2.bp.blogspot.com/-GAHNAmvMS9E/Uh3lP-iWt4I/AAAAAAAAA8A/WgEj1Ed_Pzg/s1600/geny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513" y="910705"/>
            <a:ext cx="2026158" cy="309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33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smtClean="0"/>
              <a:t>HOW</a:t>
            </a:r>
            <a:endParaRPr lang="en-US" dirty="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pic>
        <p:nvPicPr>
          <p:cNvPr id="7" name="Picture 4"/>
          <p:cNvPicPr>
            <a:picLocks noChangeAspect="1" noChangeArrowheads="1"/>
          </p:cNvPicPr>
          <p:nvPr/>
        </p:nvPicPr>
        <p:blipFill>
          <a:blip r:embed="rId3" cstate="print"/>
          <a:srcRect/>
          <a:stretch>
            <a:fillRect/>
          </a:stretch>
        </p:blipFill>
        <p:spPr bwMode="auto">
          <a:xfrm>
            <a:off x="3214687" y="889731"/>
            <a:ext cx="2714625" cy="3524250"/>
          </a:xfrm>
          <a:prstGeom prst="rect">
            <a:avLst/>
          </a:prstGeom>
          <a:noFill/>
          <a:ln w="9525">
            <a:noFill/>
            <a:miter lim="800000"/>
            <a:headEnd/>
            <a:tailEnd/>
          </a:ln>
          <a:effectLst/>
        </p:spPr>
      </p:pic>
    </p:spTree>
    <p:extLst>
      <p:ext uri="{BB962C8B-B14F-4D97-AF65-F5344CB8AC3E}">
        <p14:creationId xmlns:p14="http://schemas.microsoft.com/office/powerpoint/2010/main" val="4155760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HOW</a:t>
            </a:r>
            <a:r>
              <a:rPr lang="ru-RU" dirty="0" smtClean="0"/>
              <a:t>: </a:t>
            </a:r>
            <a:r>
              <a:rPr lang="en-US" dirty="0" smtClean="0"/>
              <a:t>CRITERIA FOR AUTOMATION TOOL</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062854057"/>
              </p:ext>
            </p:extLst>
          </p:nvPr>
        </p:nvGraphicFramePr>
        <p:xfrm>
          <a:off x="385012" y="1017528"/>
          <a:ext cx="3884480" cy="3381431"/>
        </p:xfrm>
        <a:graphic>
          <a:graphicData uri="http://schemas.openxmlformats.org/drawingml/2006/table">
            <a:tbl>
              <a:tblPr>
                <a:tableStyleId>{5C22544A-7EE6-4342-B048-85BDC9FD1C3A}</a:tableStyleId>
              </a:tblPr>
              <a:tblGrid>
                <a:gridCol w="3884480"/>
              </a:tblGrid>
              <a:tr h="383801">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Mobile OS support</a:t>
                      </a:r>
                      <a:br>
                        <a:rPr lang="en-US" sz="1100" u="none" strike="noStrike" dirty="0">
                          <a:effectLst/>
                          <a:latin typeface="+mn-lt"/>
                        </a:rPr>
                      </a:br>
                      <a:r>
                        <a:rPr lang="en-US" sz="1100" u="none" strike="noStrike" dirty="0">
                          <a:effectLst/>
                          <a:latin typeface="+mn-lt"/>
                        </a:rPr>
                        <a:t>(Android, iOS</a:t>
                      </a:r>
                      <a:r>
                        <a:rPr lang="en-US" sz="1100" u="none" strike="noStrike" dirty="0" smtClean="0">
                          <a:effectLst/>
                          <a:latin typeface="+mn-lt"/>
                        </a:rPr>
                        <a:t>, WP, </a:t>
                      </a:r>
                      <a:r>
                        <a:rPr lang="en-US" sz="1100" u="none" strike="noStrike" dirty="0">
                          <a:effectLst/>
                          <a:latin typeface="+mn-lt"/>
                        </a:rPr>
                        <a:t>Firefox OS, BlackBerry)</a:t>
                      </a:r>
                      <a:endParaRPr lang="en-US" sz="1100" b="0" i="0" u="none" strike="noStrike" dirty="0">
                        <a:solidFill>
                          <a:srgbClr val="000000"/>
                        </a:solidFill>
                        <a:effectLst/>
                        <a:latin typeface="+mn-lt"/>
                      </a:endParaRPr>
                    </a:p>
                  </a:txBody>
                  <a:tcPr marL="0" marR="0" marT="0" marB="0" anchor="ctr">
                    <a:noFill/>
                  </a:tcPr>
                </a:tc>
              </a:tr>
              <a:tr h="255868">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Single script (to test cross-devices and cross-platform) support</a:t>
                      </a:r>
                      <a:endParaRPr lang="en-US" sz="1100" b="0" i="0" u="none" strike="noStrike" dirty="0">
                        <a:solidFill>
                          <a:srgbClr val="000000"/>
                        </a:solidFill>
                        <a:effectLst/>
                        <a:latin typeface="+mn-lt"/>
                      </a:endParaRPr>
                    </a:p>
                  </a:txBody>
                  <a:tcPr marL="0" marR="0" marT="0" marB="0" anchor="ctr">
                    <a:noFill/>
                  </a:tcPr>
                </a:tc>
              </a:tr>
              <a:tr h="127934">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Web/Native/Hybrid apps support</a:t>
                      </a:r>
                      <a:endParaRPr lang="en-US" sz="1100" b="0" i="0" u="none" strike="noStrike" dirty="0">
                        <a:solidFill>
                          <a:srgbClr val="000000"/>
                        </a:solidFill>
                        <a:effectLst/>
                        <a:latin typeface="+mn-lt"/>
                      </a:endParaRPr>
                    </a:p>
                  </a:txBody>
                  <a:tcPr marL="0" marR="0" marT="0" marB="0" anchor="ctr">
                    <a:noFill/>
                  </a:tcPr>
                </a:tc>
              </a:tr>
              <a:tr h="127934">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Real device support</a:t>
                      </a:r>
                      <a:endParaRPr lang="en-US" sz="1100" b="0" i="0" u="none" strike="noStrike" dirty="0">
                        <a:solidFill>
                          <a:srgbClr val="000000"/>
                        </a:solidFill>
                        <a:effectLst/>
                        <a:latin typeface="+mn-lt"/>
                      </a:endParaRPr>
                    </a:p>
                  </a:txBody>
                  <a:tcPr marL="0" marR="0" marT="0" marB="0" anchor="ctr">
                    <a:noFill/>
                  </a:tcPr>
                </a:tc>
              </a:tr>
              <a:tr h="383801">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Programming languages support</a:t>
                      </a:r>
                      <a:br>
                        <a:rPr lang="en-US" sz="1100" u="none" strike="noStrike" dirty="0">
                          <a:effectLst/>
                          <a:latin typeface="+mn-lt"/>
                        </a:rPr>
                      </a:br>
                      <a:r>
                        <a:rPr lang="en-US" sz="1100" u="none" strike="noStrike" dirty="0">
                          <a:effectLst/>
                          <a:latin typeface="+mn-lt"/>
                        </a:rPr>
                        <a:t>(list of languages, or target language)</a:t>
                      </a:r>
                      <a:endParaRPr lang="en-US" sz="1100" b="0" i="0" u="none" strike="noStrike" dirty="0">
                        <a:solidFill>
                          <a:srgbClr val="000000"/>
                        </a:solidFill>
                        <a:effectLst/>
                        <a:latin typeface="+mn-lt"/>
                      </a:endParaRPr>
                    </a:p>
                  </a:txBody>
                  <a:tcPr marL="0" marR="0" marT="0" marB="0" anchor="ctr">
                    <a:noFill/>
                  </a:tcPr>
                </a:tc>
              </a:tr>
              <a:tr h="511735">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Test run consistency</a:t>
                      </a:r>
                      <a:br>
                        <a:rPr lang="en-US" sz="1100" u="none" strike="noStrike" dirty="0">
                          <a:effectLst/>
                          <a:latin typeface="+mn-lt"/>
                        </a:rPr>
                      </a:br>
                      <a:r>
                        <a:rPr lang="en-US" sz="1100" u="none" strike="noStrike" dirty="0">
                          <a:effectLst/>
                          <a:latin typeface="+mn-lt"/>
                        </a:rPr>
                        <a:t>(make sure that a test script run multiple times will produce the equal results in equal initial conditions)</a:t>
                      </a:r>
                      <a:endParaRPr lang="en-US" sz="1100" b="0" i="0" u="none" strike="noStrike" dirty="0">
                        <a:solidFill>
                          <a:srgbClr val="000000"/>
                        </a:solidFill>
                        <a:effectLst/>
                        <a:latin typeface="+mn-lt"/>
                      </a:endParaRPr>
                    </a:p>
                  </a:txBody>
                  <a:tcPr marL="0" marR="0" marT="0" marB="0" anchor="ctr">
                    <a:noFill/>
                  </a:tcPr>
                </a:tc>
              </a:tr>
              <a:tr h="191901">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CI integration</a:t>
                      </a:r>
                      <a:endParaRPr lang="en-US" sz="1100" b="0" i="0" u="none" strike="noStrike" dirty="0">
                        <a:solidFill>
                          <a:srgbClr val="000000"/>
                        </a:solidFill>
                        <a:effectLst/>
                        <a:latin typeface="+mn-lt"/>
                      </a:endParaRPr>
                    </a:p>
                  </a:txBody>
                  <a:tcPr marL="0" marR="0" marT="0" marB="0" anchor="ctr">
                    <a:noFill/>
                  </a:tcPr>
                </a:tc>
              </a:tr>
              <a:tr h="255868">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Maintainability (time required to make a change in script)</a:t>
                      </a:r>
                      <a:endParaRPr lang="en-US" sz="1100" b="0" i="0" u="none" strike="noStrike" dirty="0">
                        <a:solidFill>
                          <a:srgbClr val="000000"/>
                        </a:solidFill>
                        <a:effectLst/>
                        <a:latin typeface="+mn-lt"/>
                      </a:endParaRPr>
                    </a:p>
                  </a:txBody>
                  <a:tcPr marL="0" marR="0" marT="0" marB="0" anchor="ctr">
                    <a:noFill/>
                  </a:tcPr>
                </a:tc>
              </a:tr>
              <a:tr h="127934">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Video automation</a:t>
                      </a:r>
                      <a:endParaRPr lang="en-US" sz="1100" b="0" i="0" u="none" strike="noStrike" dirty="0">
                        <a:solidFill>
                          <a:srgbClr val="000000"/>
                        </a:solidFill>
                        <a:effectLst/>
                        <a:latin typeface="+mn-lt"/>
                      </a:endParaRPr>
                    </a:p>
                  </a:txBody>
                  <a:tcPr marL="0" marR="0" marT="0" marB="0" anchor="ctr">
                    <a:noFill/>
                  </a:tcPr>
                </a:tc>
              </a:tr>
              <a:tr h="255868">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Complex assertions executed against the screen object</a:t>
                      </a:r>
                      <a:endParaRPr lang="en-US" sz="1100" b="0" i="0" u="none" strike="noStrike" dirty="0">
                        <a:solidFill>
                          <a:srgbClr val="000000"/>
                        </a:solidFill>
                        <a:effectLst/>
                        <a:latin typeface="+mn-lt"/>
                      </a:endParaRPr>
                    </a:p>
                  </a:txBody>
                  <a:tcPr marL="0" marR="0" marT="0" marB="0" anchor="ctr">
                    <a:noFill/>
                  </a:tcPr>
                </a:tc>
              </a:tr>
              <a:tr h="383801">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SDL friendly test code, code decoupled from low-level locators, </a:t>
                      </a:r>
                      <a:r>
                        <a:rPr lang="en-US" sz="1100" u="none" strike="noStrike" dirty="0" err="1">
                          <a:effectLst/>
                          <a:latin typeface="+mn-lt"/>
                        </a:rPr>
                        <a:t>etc</a:t>
                      </a:r>
                      <a:endParaRPr lang="en-US" sz="1100" b="0" i="0" u="none" strike="noStrike" dirty="0">
                        <a:solidFill>
                          <a:srgbClr val="000000"/>
                        </a:solidFill>
                        <a:effectLst/>
                        <a:latin typeface="+mn-lt"/>
                      </a:endParaRPr>
                    </a:p>
                  </a:txBody>
                  <a:tcPr marL="0" marR="0" marT="0" marB="0" anchor="ctr">
                    <a:noFill/>
                  </a:tcPr>
                </a:tc>
              </a:tr>
              <a:tr h="255868">
                <a:tc>
                  <a:txBody>
                    <a:bodyPr/>
                    <a:lstStyle/>
                    <a:p>
                      <a:pPr marL="171450" indent="-171450" algn="l" fontAlgn="ctr">
                        <a:buClr>
                          <a:schemeClr val="accent3"/>
                        </a:buClr>
                        <a:buFont typeface="Arial" panose="020B0604020202020204" pitchFamily="34" charset="0"/>
                        <a:buChar char="•"/>
                      </a:pPr>
                      <a:r>
                        <a:rPr lang="en-US" sz="1100" u="none" strike="noStrike" dirty="0">
                          <a:effectLst/>
                          <a:latin typeface="+mn-lt"/>
                        </a:rPr>
                        <a:t>SCM </a:t>
                      </a:r>
                      <a:r>
                        <a:rPr lang="en-US" sz="1100" u="none" strike="noStrike" dirty="0" smtClean="0">
                          <a:effectLst/>
                          <a:latin typeface="+mn-lt"/>
                        </a:rPr>
                        <a:t>support (</a:t>
                      </a:r>
                      <a:r>
                        <a:rPr lang="en-US" sz="1100" u="none" strike="noStrike" dirty="0" err="1" smtClean="0">
                          <a:effectLst/>
                          <a:latin typeface="+mn-lt"/>
                        </a:rPr>
                        <a:t>Git</a:t>
                      </a:r>
                      <a:r>
                        <a:rPr lang="en-US" sz="1100" u="none" strike="noStrike" dirty="0">
                          <a:effectLst/>
                          <a:latin typeface="+mn-lt"/>
                        </a:rPr>
                        <a:t>, SVN, CSV, etc.)</a:t>
                      </a:r>
                      <a:endParaRPr lang="en-US" sz="1100" b="0" i="0" u="none" strike="noStrike" dirty="0">
                        <a:solidFill>
                          <a:srgbClr val="000000"/>
                        </a:solidFill>
                        <a:effectLst/>
                        <a:latin typeface="+mn-lt"/>
                      </a:endParaRPr>
                    </a:p>
                  </a:txBody>
                  <a:tcPr marL="0" marR="0" marT="0" marB="0" anchor="c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65449972"/>
              </p:ext>
            </p:extLst>
          </p:nvPr>
        </p:nvGraphicFramePr>
        <p:xfrm>
          <a:off x="4572000" y="998542"/>
          <a:ext cx="3918858" cy="3378432"/>
        </p:xfrm>
        <a:graphic>
          <a:graphicData uri="http://schemas.openxmlformats.org/drawingml/2006/table">
            <a:tbl>
              <a:tblPr>
                <a:tableStyleId>{5C22544A-7EE6-4342-B048-85BDC9FD1C3A}</a:tableStyleId>
              </a:tblPr>
              <a:tblGrid>
                <a:gridCol w="3918858"/>
              </a:tblGrid>
              <a:tr h="444861">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UI objects and object properties identification (identify as many as possible elements on UI)</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444861">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UI hierarchy support, advanced search strategies (XPath, Predicates, etc.)</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296574">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Text-based object recognition</a:t>
                      </a:r>
                      <a:br>
                        <a:rPr lang="en-US" sz="1100" u="none" strike="noStrike" dirty="0">
                          <a:solidFill>
                            <a:schemeClr val="dk1"/>
                          </a:solidFill>
                          <a:effectLst/>
                        </a:rPr>
                      </a:br>
                      <a:r>
                        <a:rPr lang="en-US" sz="1100" u="none" strike="noStrike" dirty="0">
                          <a:solidFill>
                            <a:schemeClr val="dk1"/>
                          </a:solidFill>
                          <a:effectLst/>
                        </a:rPr>
                        <a:t>(identifying visible text attribute)</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148287">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Licensing</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296574">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Possible to run </a:t>
                      </a:r>
                      <a:r>
                        <a:rPr lang="en-US" sz="1100" u="none" strike="noStrike" dirty="0" smtClean="0">
                          <a:solidFill>
                            <a:schemeClr val="dk1"/>
                          </a:solidFill>
                          <a:effectLst/>
                        </a:rPr>
                        <a:t>WebDriver </a:t>
                      </a:r>
                      <a:r>
                        <a:rPr lang="en-US" sz="1100" u="none" strike="noStrike" dirty="0">
                          <a:solidFill>
                            <a:schemeClr val="dk1"/>
                          </a:solidFill>
                          <a:effectLst/>
                        </a:rPr>
                        <a:t>tests against devices from Farm</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296574">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Possible to integrate </a:t>
                      </a:r>
                      <a:r>
                        <a:rPr lang="en-US" sz="1100" u="none" strike="noStrike" dirty="0" smtClean="0">
                          <a:solidFill>
                            <a:schemeClr val="dk1"/>
                          </a:solidFill>
                          <a:effectLst/>
                        </a:rPr>
                        <a:t>with </a:t>
                      </a:r>
                      <a:r>
                        <a:rPr lang="en-US" sz="1100" u="none" strike="noStrike" dirty="0">
                          <a:solidFill>
                            <a:schemeClr val="dk1"/>
                          </a:solidFill>
                          <a:effectLst/>
                        </a:rPr>
                        <a:t>Farm devices</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148287">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Remote application deployment</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148287">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Remote application start/stop</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148287">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Remote application delete</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444861">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Full remote control to Android/iOS device without root/jailbreak/instrumentation</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r h="444861">
                <a:tc>
                  <a:txBody>
                    <a:bodyPr/>
                    <a:lstStyle/>
                    <a:p>
                      <a:pPr marL="171450" indent="-171450" algn="l" fontAlgn="ctr">
                        <a:buClr>
                          <a:schemeClr val="accent3"/>
                        </a:buClr>
                        <a:buFont typeface="Arial" panose="020B0604020202020204" pitchFamily="34" charset="0"/>
                        <a:buChar char="•"/>
                      </a:pPr>
                      <a:r>
                        <a:rPr lang="en-US" sz="1100" u="none" strike="noStrike" dirty="0">
                          <a:solidFill>
                            <a:schemeClr val="dk1"/>
                          </a:solidFill>
                          <a:effectLst/>
                        </a:rPr>
                        <a:t>Use device for short time, ability to see who use it, what application deployed</a:t>
                      </a:r>
                      <a:endParaRPr lang="en-US" sz="1100" b="0" i="0" u="none" strike="noStrike" dirty="0">
                        <a:solidFill>
                          <a:schemeClr val="dk1"/>
                        </a:solidFill>
                        <a:effectLst/>
                        <a:latin typeface="Rockwell" panose="02060603020205020403" pitchFamily="18" charset="0"/>
                      </a:endParaRPr>
                    </a:p>
                  </a:txBody>
                  <a:tcPr marL="0" marR="0" marT="0" marB="0" anchor="ctr">
                    <a:noFill/>
                  </a:tcPr>
                </a:tc>
              </a:tr>
            </a:tbl>
          </a:graphicData>
        </a:graphic>
      </p:graphicFrame>
    </p:spTree>
    <p:extLst>
      <p:ext uri="{BB962C8B-B14F-4D97-AF65-F5344CB8AC3E}">
        <p14:creationId xmlns:p14="http://schemas.microsoft.com/office/powerpoint/2010/main" val="1104861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4" y="1079898"/>
            <a:ext cx="8210526" cy="3383280"/>
          </a:xfrm>
        </p:spPr>
        <p:txBody>
          <a:bodyPr>
            <a:noAutofit/>
          </a:bodyPr>
          <a:lstStyle/>
          <a:p>
            <a:pPr>
              <a:lnSpc>
                <a:spcPct val="100000"/>
              </a:lnSpc>
              <a:buFont typeface="Verdana" pitchFamily="34" charset="0"/>
              <a:buChar char="•"/>
            </a:pPr>
            <a:r>
              <a:rPr lang="be-BY" sz="1400" dirty="0">
                <a:latin typeface="Arial" charset="0"/>
              </a:rPr>
              <a:t>Test Automation requires a </a:t>
            </a:r>
            <a:r>
              <a:rPr lang="en-US" sz="1400" dirty="0">
                <a:latin typeface="Arial" charset="0"/>
              </a:rPr>
              <a:t>software testing </a:t>
            </a:r>
            <a:r>
              <a:rPr lang="be-BY" sz="1400" dirty="0">
                <a:latin typeface="Arial" charset="0"/>
              </a:rPr>
              <a:t>process</a:t>
            </a:r>
            <a:r>
              <a:rPr lang="en-US" sz="1400" dirty="0">
                <a:latin typeface="Arial" charset="0"/>
              </a:rPr>
              <a:t> and careful planning.</a:t>
            </a:r>
          </a:p>
          <a:p>
            <a:pPr>
              <a:lnSpc>
                <a:spcPct val="100000"/>
              </a:lnSpc>
              <a:buFont typeface="Verdana" pitchFamily="34" charset="0"/>
              <a:buChar char="•"/>
            </a:pPr>
            <a:r>
              <a:rPr lang="en-US" sz="1400" dirty="0">
                <a:latin typeface="Arial" charset="0"/>
              </a:rPr>
              <a:t>Do not automate if you have </a:t>
            </a:r>
            <a:r>
              <a:rPr lang="en-US" sz="1400" dirty="0" smtClean="0">
                <a:latin typeface="Arial" charset="0"/>
              </a:rPr>
              <a:t>no </a:t>
            </a:r>
            <a:r>
              <a:rPr lang="en-US" sz="1400" dirty="0">
                <a:latin typeface="Arial" charset="0"/>
              </a:rPr>
              <a:t>enough time even for manual testing.</a:t>
            </a:r>
          </a:p>
          <a:p>
            <a:pPr>
              <a:lnSpc>
                <a:spcPct val="100000"/>
              </a:lnSpc>
              <a:buFont typeface="Verdana" pitchFamily="34" charset="0"/>
              <a:buChar char="•"/>
            </a:pPr>
            <a:r>
              <a:rPr lang="en-US" sz="1400" dirty="0" smtClean="0">
                <a:latin typeface="Arial" charset="0"/>
              </a:rPr>
              <a:t>Automation </a:t>
            </a:r>
            <a:r>
              <a:rPr lang="en-US" sz="1400" dirty="0">
                <a:latin typeface="Arial" charset="0"/>
              </a:rPr>
              <a:t>is more than test execution (manage, maintain tests, execute, report the results, manage the test environment).</a:t>
            </a:r>
          </a:p>
          <a:p>
            <a:pPr>
              <a:lnSpc>
                <a:spcPct val="100000"/>
              </a:lnSpc>
              <a:buFont typeface="Verdana" pitchFamily="34" charset="0"/>
              <a:buChar char="•"/>
            </a:pPr>
            <a:r>
              <a:rPr lang="be-BY" sz="1400" dirty="0">
                <a:latin typeface="Arial" charset="0"/>
              </a:rPr>
              <a:t>Select the appropriate </a:t>
            </a:r>
            <a:r>
              <a:rPr lang="en-US" sz="1400" dirty="0" smtClean="0">
                <a:latin typeface="Arial" charset="0"/>
              </a:rPr>
              <a:t>testing approach </a:t>
            </a:r>
            <a:r>
              <a:rPr lang="be-BY" sz="1400" dirty="0">
                <a:latin typeface="Arial" charset="0"/>
              </a:rPr>
              <a:t>for the project</a:t>
            </a:r>
            <a:r>
              <a:rPr lang="en-US" sz="1400" dirty="0">
                <a:latin typeface="Arial" charset="0"/>
              </a:rPr>
              <a:t>.</a:t>
            </a:r>
          </a:p>
          <a:p>
            <a:pPr>
              <a:lnSpc>
                <a:spcPct val="100000"/>
              </a:lnSpc>
              <a:buFont typeface="Verdana" pitchFamily="34" charset="0"/>
              <a:buChar char="•"/>
            </a:pPr>
            <a:r>
              <a:rPr lang="be-BY" sz="1400" dirty="0">
                <a:latin typeface="Arial" charset="0"/>
              </a:rPr>
              <a:t>Do not attempt to automate </a:t>
            </a:r>
            <a:r>
              <a:rPr lang="en-US" sz="1400" dirty="0" smtClean="0">
                <a:latin typeface="Arial" charset="0"/>
              </a:rPr>
              <a:t>everything (not every part of application can be automated).</a:t>
            </a:r>
            <a:endParaRPr lang="en-US" sz="1400" dirty="0">
              <a:latin typeface="Arial" charset="0"/>
            </a:endParaRPr>
          </a:p>
          <a:p>
            <a:pPr>
              <a:lnSpc>
                <a:spcPct val="100000"/>
              </a:lnSpc>
              <a:buFont typeface="Verdana" pitchFamily="34" charset="0"/>
              <a:buChar char="•"/>
            </a:pPr>
            <a:r>
              <a:rPr lang="be-BY" sz="1400" dirty="0" smtClean="0">
                <a:latin typeface="Arial" charset="0"/>
              </a:rPr>
              <a:t>Manage </a:t>
            </a:r>
            <a:r>
              <a:rPr lang="be-BY" sz="1400" dirty="0">
                <a:latin typeface="Arial" charset="0"/>
              </a:rPr>
              <a:t>the automation as a development </a:t>
            </a:r>
            <a:r>
              <a:rPr lang="be-BY" sz="1400" dirty="0" smtClean="0">
                <a:latin typeface="Arial" charset="0"/>
              </a:rPr>
              <a:t>project</a:t>
            </a:r>
            <a:r>
              <a:rPr lang="en-US" sz="1400" dirty="0">
                <a:latin typeface="Arial" charset="0"/>
              </a:rPr>
              <a:t> </a:t>
            </a:r>
            <a:r>
              <a:rPr lang="en-US" sz="1400" dirty="0" smtClean="0">
                <a:latin typeface="Arial" charset="0"/>
              </a:rPr>
              <a:t>(creating </a:t>
            </a:r>
            <a:r>
              <a:rPr lang="en-US" sz="1400" dirty="0" err="1" smtClean="0">
                <a:latin typeface="Arial" charset="0"/>
              </a:rPr>
              <a:t>autotests</a:t>
            </a:r>
            <a:r>
              <a:rPr lang="en-US" sz="1400" dirty="0" smtClean="0">
                <a:latin typeface="Arial" charset="0"/>
              </a:rPr>
              <a:t> is a development)</a:t>
            </a:r>
            <a:endParaRPr lang="en-US" sz="1400" dirty="0">
              <a:latin typeface="Arial" charset="0"/>
            </a:endParaRPr>
          </a:p>
          <a:p>
            <a:pPr>
              <a:lnSpc>
                <a:spcPct val="100000"/>
              </a:lnSpc>
              <a:buFont typeface="Verdana" pitchFamily="34" charset="0"/>
              <a:buChar char="•"/>
            </a:pPr>
            <a:r>
              <a:rPr lang="be-BY" sz="1400" dirty="0">
                <a:latin typeface="Arial" charset="0"/>
              </a:rPr>
              <a:t>Develop for </a:t>
            </a:r>
            <a:r>
              <a:rPr lang="be-BY" sz="1400" dirty="0" smtClean="0">
                <a:latin typeface="Arial" charset="0"/>
              </a:rPr>
              <a:t>maintenance</a:t>
            </a:r>
            <a:r>
              <a:rPr lang="en-US" sz="1400" dirty="0">
                <a:latin typeface="Arial" charset="0"/>
              </a:rPr>
              <a:t> </a:t>
            </a:r>
            <a:r>
              <a:rPr lang="en-US" sz="1400" dirty="0" smtClean="0">
                <a:latin typeface="Arial" charset="0"/>
              </a:rPr>
              <a:t>(</a:t>
            </a:r>
            <a:r>
              <a:rPr lang="en-US" sz="1400" dirty="0" err="1" smtClean="0">
                <a:latin typeface="Arial" charset="0"/>
              </a:rPr>
              <a:t>autotests</a:t>
            </a:r>
            <a:r>
              <a:rPr lang="en-US" sz="1400" dirty="0" smtClean="0">
                <a:latin typeface="Arial" charset="0"/>
              </a:rPr>
              <a:t> </a:t>
            </a:r>
            <a:r>
              <a:rPr lang="en-US" sz="1400" dirty="0">
                <a:latin typeface="Arial" charset="0"/>
              </a:rPr>
              <a:t>require ongoing </a:t>
            </a:r>
            <a:r>
              <a:rPr lang="en-US" sz="1400" dirty="0" smtClean="0">
                <a:latin typeface="Arial" charset="0"/>
              </a:rPr>
              <a:t>support)</a:t>
            </a:r>
            <a:endParaRPr lang="en-US" sz="1400" dirty="0">
              <a:latin typeface="Arial" charset="0"/>
            </a:endParaRPr>
          </a:p>
        </p:txBody>
      </p:sp>
      <p:sp>
        <p:nvSpPr>
          <p:cNvPr id="9" name="Text Placeholder 8"/>
          <p:cNvSpPr>
            <a:spLocks noGrp="1"/>
          </p:cNvSpPr>
          <p:nvPr>
            <p:ph type="body" sz="quarter" idx="10"/>
          </p:nvPr>
        </p:nvSpPr>
        <p:spPr/>
        <p:txBody>
          <a:bodyPr/>
          <a:lstStyle/>
          <a:p>
            <a:r>
              <a:rPr lang="en-US" dirty="0" smtClean="0"/>
              <a:t>HOW: SUMMARY</a:t>
            </a:r>
            <a:endParaRPr lang="en-US" dirty="0"/>
          </a:p>
        </p:txBody>
      </p:sp>
    </p:spTree>
    <p:extLst>
      <p:ext uri="{BB962C8B-B14F-4D97-AF65-F5344CB8AC3E}">
        <p14:creationId xmlns:p14="http://schemas.microsoft.com/office/powerpoint/2010/main" val="1216822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1417320" y="685800"/>
            <a:ext cx="3954780" cy="1943100"/>
          </a:xfrm>
        </p:spPr>
        <p:txBody>
          <a:bodyPr>
            <a:normAutofit/>
          </a:bodyPr>
          <a:lstStyle/>
          <a:p>
            <a:pPr marL="0" indent="0">
              <a:buNone/>
            </a:pPr>
            <a:endParaRPr lang="en-US" sz="2100" b="1" dirty="0"/>
          </a:p>
          <a:p>
            <a:pPr marL="0" indent="0">
              <a:buNone/>
            </a:pPr>
            <a:r>
              <a:rPr lang="en-US" sz="2100" b="1" dirty="0" smtClean="0"/>
              <a:t>Alexander Voronovich</a:t>
            </a:r>
            <a:endParaRPr lang="en-US" sz="2100" b="1" dirty="0"/>
          </a:p>
          <a:p>
            <a:pPr marL="0" indent="0">
              <a:buNone/>
            </a:pPr>
            <a:endParaRPr lang="en-US" sz="2100" b="1" dirty="0"/>
          </a:p>
          <a:p>
            <a:pPr marL="0" indent="0">
              <a:buNone/>
            </a:pPr>
            <a:r>
              <a:rPr lang="en-US" sz="1800" dirty="0" smtClean="0"/>
              <a:t>Automation Manager</a:t>
            </a:r>
            <a:endParaRPr lang="en-US" sz="1800" dirty="0"/>
          </a:p>
        </p:txBody>
      </p:sp>
      <p:sp>
        <p:nvSpPr>
          <p:cNvPr id="5" name="Title 4"/>
          <p:cNvSpPr>
            <a:spLocks noGrp="1"/>
          </p:cNvSpPr>
          <p:nvPr>
            <p:ph type="title"/>
          </p:nvPr>
        </p:nvSpPr>
        <p:spPr/>
        <p:txBody>
          <a:bodyPr/>
          <a:lstStyle/>
          <a:p>
            <a:r>
              <a:rPr lang="en-US" dirty="0" smtClean="0"/>
              <a:t>About presenter</a:t>
            </a:r>
            <a:endParaRPr lang="en-US" dirty="0"/>
          </a:p>
        </p:txBody>
      </p:sp>
      <p:sp>
        <p:nvSpPr>
          <p:cNvPr id="4" name="Footer Placeholder 3"/>
          <p:cNvSpPr>
            <a:spLocks noGrp="1"/>
          </p:cNvSpPr>
          <p:nvPr>
            <p:ph type="ftr" sz="quarter" idx="16"/>
          </p:nvPr>
        </p:nvSpPr>
        <p:spPr/>
        <p:txBody>
          <a:bodyPr/>
          <a:lstStyle/>
          <a:p>
            <a:r>
              <a:rPr lang="en-US" dirty="0" smtClean="0"/>
              <a:t>Confidential</a:t>
            </a:r>
            <a:endParaRPr lang="en-US" dirty="0"/>
          </a:p>
        </p:txBody>
      </p:sp>
      <p:sp>
        <p:nvSpPr>
          <p:cNvPr id="9" name="Content Placeholder 5"/>
          <p:cNvSpPr txBox="1">
            <a:spLocks/>
          </p:cNvSpPr>
          <p:nvPr/>
        </p:nvSpPr>
        <p:spPr>
          <a:xfrm>
            <a:off x="4686300" y="2228851"/>
            <a:ext cx="3040284" cy="2365772"/>
          </a:xfrm>
          <a:prstGeom prst="rect">
            <a:avLst/>
          </a:prstGeom>
        </p:spPr>
        <p:txBody>
          <a:bodyPr/>
          <a:lstStyle>
            <a:lvl1pPr marL="0" indent="0" algn="l" defTabSz="914400" rtl="0" eaLnBrk="1" latinLnBrk="0" hangingPunct="1">
              <a:lnSpc>
                <a:spcPct val="100000"/>
              </a:lnSpc>
              <a:spcBef>
                <a:spcPts val="0"/>
              </a:spcBef>
              <a:spcAft>
                <a:spcPts val="2400"/>
              </a:spcAft>
              <a:buFont typeface="Arial"/>
              <a:buNone/>
              <a:defRPr sz="2400" kern="120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600"/>
              </a:spcBef>
              <a:spcAft>
                <a:spcPts val="600"/>
              </a:spcAft>
              <a:buFont typeface="Arial" pitchFamily="34" charset="0"/>
              <a:buNone/>
              <a:defRPr sz="2000" kern="120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600"/>
              </a:spcBef>
              <a:spcAft>
                <a:spcPts val="600"/>
              </a:spcAft>
              <a:buFont typeface="Arial" pitchFamily="34" charset="0"/>
              <a:buNone/>
              <a:defRPr sz="1800" kern="120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600"/>
              </a:spcBef>
              <a:spcAft>
                <a:spcPts val="600"/>
              </a:spcAft>
              <a:buFont typeface="Arial" pitchFamily="34" charset="0"/>
              <a:buNone/>
              <a:defRPr sz="1600" kern="120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600"/>
              </a:spcBef>
              <a:spcAft>
                <a:spcPts val="600"/>
              </a:spcAft>
              <a:buFont typeface="Arial" pitchFamily="34" charset="0"/>
              <a:buNone/>
              <a:defRPr sz="1600" kern="1200" baseline="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endParaRPr lang="en-US" sz="1800" dirty="0"/>
          </a:p>
        </p:txBody>
      </p:sp>
      <p:pic>
        <p:nvPicPr>
          <p:cNvPr id="1026" name="Picture 2" descr="http://www.electronicworkplace.com/wp-content/uploads/2013/05/05523479-photo-logo-sky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7021" y="3046222"/>
            <a:ext cx="349565" cy="3495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43100" y="3118640"/>
            <a:ext cx="3943350" cy="1446550"/>
          </a:xfrm>
          <a:prstGeom prst="rect">
            <a:avLst/>
          </a:prstGeom>
          <a:noFill/>
        </p:spPr>
        <p:txBody>
          <a:bodyPr wrap="square" rtlCol="0">
            <a:spAutoFit/>
          </a:bodyPr>
          <a:lstStyle/>
          <a:p>
            <a:pPr>
              <a:spcAft>
                <a:spcPts val="600"/>
              </a:spcAft>
            </a:pPr>
            <a:r>
              <a:rPr lang="en-US" sz="1050" dirty="0" err="1" smtClean="0"/>
              <a:t>Alexander_Voronovich</a:t>
            </a:r>
            <a:endParaRPr lang="en-US" sz="1050" dirty="0"/>
          </a:p>
          <a:p>
            <a:pPr>
              <a:spcAft>
                <a:spcPts val="600"/>
              </a:spcAft>
            </a:pPr>
            <a:endParaRPr lang="en-US" sz="1050" dirty="0"/>
          </a:p>
          <a:p>
            <a:pPr>
              <a:spcAft>
                <a:spcPts val="600"/>
              </a:spcAft>
            </a:pPr>
            <a:r>
              <a:rPr lang="en-US" sz="1050" dirty="0" smtClean="0">
                <a:hlinkClick r:id="rId4"/>
              </a:rPr>
              <a:t>Alexander_Voronovich@epam.com</a:t>
            </a:r>
            <a:endParaRPr lang="en-US" sz="1050" dirty="0"/>
          </a:p>
          <a:p>
            <a:pPr>
              <a:spcAft>
                <a:spcPts val="600"/>
              </a:spcAft>
            </a:pPr>
            <a:endParaRPr lang="en-US" sz="1050" dirty="0">
              <a:hlinkClick r:id=""/>
            </a:endParaRPr>
          </a:p>
          <a:p>
            <a:pPr>
              <a:spcAft>
                <a:spcPts val="600"/>
              </a:spcAft>
            </a:pPr>
            <a:r>
              <a:rPr lang="en-US" sz="1050" dirty="0">
                <a:hlinkClick r:id="rId5"/>
              </a:rPr>
              <a:t>https://</a:t>
            </a:r>
            <a:r>
              <a:rPr lang="en-US" sz="1050" dirty="0" smtClean="0">
                <a:hlinkClick r:id="rId5"/>
              </a:rPr>
              <a:t>www.linkedin.com/in/alexandervoronovich</a:t>
            </a:r>
            <a:endParaRPr lang="en-US" sz="1050" dirty="0" smtClean="0"/>
          </a:p>
          <a:p>
            <a:pPr>
              <a:spcAft>
                <a:spcPts val="600"/>
              </a:spcAft>
            </a:pPr>
            <a:endParaRPr lang="en-US" sz="1050" dirty="0"/>
          </a:p>
        </p:txBody>
      </p:sp>
      <p:pic>
        <p:nvPicPr>
          <p:cNvPr id="3" name="Picture 4" descr="http://img1.wikia.nocookie.net/__cb20120805232253/logopedia/images/4/4a/Outlook.com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0039" y="3516597"/>
            <a:ext cx="503527" cy="377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ress.linkedin.com/display-media/20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9392" y="4034890"/>
            <a:ext cx="297194" cy="262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0630" y="954300"/>
            <a:ext cx="1917355" cy="1975936"/>
          </a:xfrm>
          <a:prstGeom prst="rect">
            <a:avLst/>
          </a:prstGeom>
        </p:spPr>
      </p:pic>
    </p:spTree>
    <p:extLst>
      <p:ext uri="{BB962C8B-B14F-4D97-AF65-F5344CB8AC3E}">
        <p14:creationId xmlns:p14="http://schemas.microsoft.com/office/powerpoint/2010/main" val="2766303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699516"/>
          </a:xfrm>
        </p:spPr>
        <p:txBody>
          <a:bodyPr>
            <a:normAutofit/>
          </a:bodyPr>
          <a:lstStyle/>
          <a:p>
            <a:r>
              <a:rPr lang="en-US" dirty="0" smtClean="0"/>
              <a:t>APPIUM</a:t>
            </a:r>
            <a:endParaRPr lang="en-US" dirty="0"/>
          </a:p>
        </p:txBody>
      </p:sp>
      <p:pic>
        <p:nvPicPr>
          <p:cNvPr id="1026" name="Picture 2" descr="http://sauceio.com/wp-content/uploads/2014/04/appium_logo_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549" y="1958976"/>
            <a:ext cx="539115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695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699516"/>
          </a:xfrm>
        </p:spPr>
        <p:txBody>
          <a:bodyPr>
            <a:normAutofit/>
          </a:bodyPr>
          <a:lstStyle/>
          <a:p>
            <a:r>
              <a:rPr lang="en-US" dirty="0" smtClean="0"/>
              <a:t>WHY APPIUM</a:t>
            </a:r>
            <a:endParaRPr lang="en-US" dirty="0"/>
          </a:p>
        </p:txBody>
      </p:sp>
      <p:sp>
        <p:nvSpPr>
          <p:cNvPr id="3" name="Rectangle 2"/>
          <p:cNvSpPr/>
          <p:nvPr/>
        </p:nvSpPr>
        <p:spPr>
          <a:xfrm>
            <a:off x="484094" y="977791"/>
            <a:ext cx="3644153" cy="3585597"/>
          </a:xfrm>
          <a:prstGeom prst="rect">
            <a:avLst/>
          </a:prstGeom>
        </p:spPr>
        <p:txBody>
          <a:bodyPr wrap="square">
            <a:spAutoFit/>
          </a:bodyPr>
          <a:lstStyle/>
          <a:p>
            <a:r>
              <a:rPr lang="en-US" sz="1100" b="1" dirty="0">
                <a:solidFill>
                  <a:srgbClr val="394A58"/>
                </a:solidFill>
                <a:latin typeface="Lato"/>
              </a:rPr>
              <a:t>Pros:</a:t>
            </a:r>
            <a:endParaRPr lang="en-US" sz="1100" dirty="0">
              <a:solidFill>
                <a:srgbClr val="394A58"/>
              </a:solidFill>
              <a:latin typeface="Lato"/>
            </a:endParaRPr>
          </a:p>
          <a:p>
            <a:pPr indent="182880">
              <a:buClr>
                <a:schemeClr val="accent3"/>
              </a:buClr>
              <a:buFont typeface="Arial" panose="020B0604020202020204" pitchFamily="34" charset="0"/>
              <a:buChar char="•"/>
            </a:pPr>
            <a:r>
              <a:rPr lang="en-US" sz="1200" dirty="0">
                <a:solidFill>
                  <a:srgbClr val="394A58"/>
                </a:solidFill>
              </a:rPr>
              <a:t>The beauty of Appium is that, </a:t>
            </a:r>
            <a:r>
              <a:rPr lang="en-US" sz="1200" b="1" dirty="0">
                <a:solidFill>
                  <a:srgbClr val="394A58"/>
                </a:solidFill>
              </a:rPr>
              <a:t>all the complexities are under the hood of Appium server</a:t>
            </a:r>
            <a:r>
              <a:rPr lang="en-US" sz="1200" dirty="0">
                <a:solidFill>
                  <a:srgbClr val="394A58"/>
                </a:solidFill>
              </a:rPr>
              <a:t> and for an automation developer the programming language and the whole experience would remain same irrespective of the platform he is automating (iOS or Android).</a:t>
            </a:r>
          </a:p>
          <a:p>
            <a:pPr indent="182880">
              <a:buClr>
                <a:schemeClr val="accent3"/>
              </a:buClr>
              <a:buFont typeface="Arial" panose="020B0604020202020204" pitchFamily="34" charset="0"/>
              <a:buChar char="•"/>
            </a:pPr>
            <a:r>
              <a:rPr lang="en-US" sz="1200" dirty="0">
                <a:solidFill>
                  <a:srgbClr val="394A58"/>
                </a:solidFill>
              </a:rPr>
              <a:t>The other benefits of Appium is that it opens the door to </a:t>
            </a:r>
            <a:r>
              <a:rPr lang="en-US" sz="1200" b="1" dirty="0">
                <a:solidFill>
                  <a:srgbClr val="394A58"/>
                </a:solidFill>
              </a:rPr>
              <a:t>cross-platform mobile testing</a:t>
            </a:r>
            <a:r>
              <a:rPr lang="en-US" sz="1200" dirty="0">
                <a:solidFill>
                  <a:srgbClr val="394A58"/>
                </a:solidFill>
              </a:rPr>
              <a:t> which means the same test would work on multiple platforms.</a:t>
            </a:r>
          </a:p>
          <a:p>
            <a:pPr indent="182880">
              <a:buClr>
                <a:schemeClr val="accent3"/>
              </a:buClr>
              <a:buFont typeface="Arial" panose="020B0604020202020204" pitchFamily="34" charset="0"/>
              <a:buChar char="•"/>
            </a:pPr>
            <a:r>
              <a:rPr lang="en-US" sz="1200" dirty="0">
                <a:solidFill>
                  <a:srgbClr val="394A58"/>
                </a:solidFill>
              </a:rPr>
              <a:t>Unlike other tools </a:t>
            </a:r>
            <a:r>
              <a:rPr lang="en-US" sz="1200" b="1" dirty="0">
                <a:solidFill>
                  <a:srgbClr val="394A58"/>
                </a:solidFill>
              </a:rPr>
              <a:t>Appium doesn’t require you to include some extra agents in your app </a:t>
            </a:r>
            <a:r>
              <a:rPr lang="en-US" sz="1200" dirty="0">
                <a:solidFill>
                  <a:srgbClr val="394A58"/>
                </a:solidFill>
              </a:rPr>
              <a:t>to make it automation friendly. It believes in the philosophy of testing the same app which we are going to submit in the app store.</a:t>
            </a:r>
          </a:p>
          <a:p>
            <a:pPr indent="182880">
              <a:buClr>
                <a:schemeClr val="accent3"/>
              </a:buClr>
              <a:buFont typeface="Arial" panose="020B0604020202020204" pitchFamily="34" charset="0"/>
              <a:buChar char="•"/>
            </a:pPr>
            <a:r>
              <a:rPr lang="en-US" sz="1200" dirty="0">
                <a:solidFill>
                  <a:srgbClr val="394A58"/>
                </a:solidFill>
              </a:rPr>
              <a:t>It is </a:t>
            </a:r>
            <a:r>
              <a:rPr lang="en-US" sz="1200" b="1" dirty="0">
                <a:solidFill>
                  <a:srgbClr val="394A58"/>
                </a:solidFill>
              </a:rPr>
              <a:t>developed and supported by Sauce Labs </a:t>
            </a:r>
            <a:r>
              <a:rPr lang="en-US" sz="1200" dirty="0">
                <a:solidFill>
                  <a:srgbClr val="394A58"/>
                </a:solidFill>
              </a:rPr>
              <a:t>and it is getting picked really fast with in the WebDriver community for mobile automation.</a:t>
            </a:r>
          </a:p>
          <a:p>
            <a:pPr indent="182880">
              <a:buClr>
                <a:schemeClr val="accent3"/>
              </a:buClr>
              <a:buFont typeface="Arial" panose="020B0604020202020204" pitchFamily="34" charset="0"/>
              <a:buChar char="•"/>
            </a:pPr>
            <a:r>
              <a:rPr lang="en-US" sz="1200" dirty="0">
                <a:solidFill>
                  <a:srgbClr val="394A58"/>
                </a:solidFill>
              </a:rPr>
              <a:t>It can automate </a:t>
            </a:r>
            <a:r>
              <a:rPr lang="en-US" sz="1200" b="1" dirty="0">
                <a:solidFill>
                  <a:srgbClr val="394A58"/>
                </a:solidFill>
              </a:rPr>
              <a:t>Web, Hybrid and Native </a:t>
            </a:r>
            <a:r>
              <a:rPr lang="en-US" sz="1200" dirty="0">
                <a:solidFill>
                  <a:srgbClr val="394A58"/>
                </a:solidFill>
              </a:rPr>
              <a:t>mobile applications.</a:t>
            </a:r>
            <a:endParaRPr lang="en-US" sz="1200" b="0" i="0" dirty="0">
              <a:solidFill>
                <a:srgbClr val="394A58"/>
              </a:solidFill>
              <a:effectLst/>
            </a:endParaRPr>
          </a:p>
        </p:txBody>
      </p:sp>
      <p:sp>
        <p:nvSpPr>
          <p:cNvPr id="4" name="Rectangle 3"/>
          <p:cNvSpPr/>
          <p:nvPr/>
        </p:nvSpPr>
        <p:spPr>
          <a:xfrm>
            <a:off x="4572000" y="977791"/>
            <a:ext cx="3845860" cy="3600986"/>
          </a:xfrm>
          <a:prstGeom prst="rect">
            <a:avLst/>
          </a:prstGeom>
        </p:spPr>
        <p:txBody>
          <a:bodyPr wrap="square">
            <a:spAutoFit/>
          </a:bodyPr>
          <a:lstStyle/>
          <a:p>
            <a:r>
              <a:rPr lang="en-US" sz="1200" b="1" dirty="0">
                <a:solidFill>
                  <a:srgbClr val="394A58"/>
                </a:solidFill>
              </a:rPr>
              <a:t>Cons:</a:t>
            </a:r>
            <a:endParaRPr lang="en-US" sz="1200" dirty="0">
              <a:solidFill>
                <a:srgbClr val="394A58"/>
              </a:solidFill>
            </a:endParaRPr>
          </a:p>
          <a:p>
            <a:pPr indent="182880">
              <a:buClr>
                <a:schemeClr val="accent3"/>
              </a:buClr>
              <a:buFont typeface="Arial" panose="020B0604020202020204" pitchFamily="34" charset="0"/>
              <a:buChar char="•"/>
            </a:pPr>
            <a:r>
              <a:rPr lang="en-US" sz="1200" b="1" dirty="0">
                <a:solidFill>
                  <a:srgbClr val="394A58"/>
                </a:solidFill>
              </a:rPr>
              <a:t>Scaling up is an important consideration </a:t>
            </a:r>
            <a:r>
              <a:rPr lang="en-US" sz="1200" dirty="0">
                <a:solidFill>
                  <a:srgbClr val="394A58"/>
                </a:solidFill>
              </a:rPr>
              <a:t>with Continuous Integration and Appium comes across as a great tool to fulfill this expectation. The reason for this is a technical limitation, in iOS we can only run one instance on Instruments per Mac OS so we can only run our iOS scripts on one device per mac machine. So if we want to run our tests on multiple iOS devices at the same time then we would need to arrange the same number of Mac machines, which would be costly affair. But this limitation can be resolved if we execute our scripts in Sauce Lab’s mobile cloud which at present supports running scripts on multiple iOS simulators at the same time.</a:t>
            </a:r>
          </a:p>
          <a:p>
            <a:pPr indent="182880">
              <a:buClr>
                <a:schemeClr val="accent3"/>
              </a:buClr>
              <a:buFont typeface="Arial" panose="020B0604020202020204" pitchFamily="34" charset="0"/>
              <a:buChar char="•"/>
            </a:pPr>
            <a:r>
              <a:rPr lang="en-US" sz="1200" dirty="0">
                <a:solidFill>
                  <a:srgbClr val="394A58"/>
                </a:solidFill>
              </a:rPr>
              <a:t>Appium uses UIAutomator for Android automation which </a:t>
            </a:r>
            <a:r>
              <a:rPr lang="en-US" sz="1200" b="1" dirty="0">
                <a:solidFill>
                  <a:srgbClr val="394A58"/>
                </a:solidFill>
              </a:rPr>
              <a:t>only supports Android SDK </a:t>
            </a:r>
            <a:r>
              <a:rPr lang="en-US" sz="1200" b="1" dirty="0" smtClean="0">
                <a:solidFill>
                  <a:srgbClr val="394A58"/>
                </a:solidFill>
              </a:rPr>
              <a:t>Platform </a:t>
            </a:r>
            <a:r>
              <a:rPr lang="en-US" sz="1200" b="1" dirty="0">
                <a:solidFill>
                  <a:srgbClr val="394A58"/>
                </a:solidFill>
              </a:rPr>
              <a:t>API 16 or higher </a:t>
            </a:r>
            <a:r>
              <a:rPr lang="en-US" sz="1200" dirty="0">
                <a:solidFill>
                  <a:srgbClr val="394A58"/>
                </a:solidFill>
              </a:rPr>
              <a:t>so to support the older APIs they have used another open source library called </a:t>
            </a:r>
            <a:r>
              <a:rPr lang="en-US" sz="1200" dirty="0"/>
              <a:t>Selendroid</a:t>
            </a:r>
            <a:r>
              <a:rPr lang="en-US" sz="1200" dirty="0">
                <a:solidFill>
                  <a:srgbClr val="394A58"/>
                </a:solidFill>
              </a:rPr>
              <a:t>. So I would not say it as a limitation but it is definitely an overhead on the configuration side.</a:t>
            </a:r>
            <a:endParaRPr lang="en-US" sz="1200" b="0" i="0" dirty="0">
              <a:solidFill>
                <a:srgbClr val="394A58"/>
              </a:solidFill>
              <a:effectLst/>
            </a:endParaRPr>
          </a:p>
        </p:txBody>
      </p:sp>
    </p:spTree>
    <p:extLst>
      <p:ext uri="{BB962C8B-B14F-4D97-AF65-F5344CB8AC3E}">
        <p14:creationId xmlns:p14="http://schemas.microsoft.com/office/powerpoint/2010/main" val="4082407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 y="-6767"/>
            <a:ext cx="9144001" cy="699516"/>
          </a:xfrm>
        </p:spPr>
        <p:txBody>
          <a:bodyPr>
            <a:normAutofit/>
          </a:bodyPr>
          <a:lstStyle/>
          <a:p>
            <a:r>
              <a:rPr lang="en-US" dirty="0" smtClean="0"/>
              <a:t>APPIUM APPS</a:t>
            </a:r>
            <a:endParaRPr lang="en-US" dirty="0"/>
          </a:p>
        </p:txBody>
      </p:sp>
      <p:grpSp>
        <p:nvGrpSpPr>
          <p:cNvPr id="5" name="Group 4"/>
          <p:cNvGrpSpPr/>
          <p:nvPr/>
        </p:nvGrpSpPr>
        <p:grpSpPr>
          <a:xfrm>
            <a:off x="2984358" y="1016390"/>
            <a:ext cx="3990016" cy="3110722"/>
            <a:chOff x="2312268" y="2068952"/>
            <a:chExt cx="5320021" cy="4147629"/>
          </a:xfrm>
        </p:grpSpPr>
        <p:sp>
          <p:nvSpPr>
            <p:cNvPr id="9" name="Freeform 8"/>
            <p:cNvSpPr/>
            <p:nvPr/>
          </p:nvSpPr>
          <p:spPr>
            <a:xfrm rot="17945813">
              <a:off x="1719266" y="3808017"/>
              <a:ext cx="1218095" cy="32092"/>
            </a:xfrm>
            <a:custGeom>
              <a:avLst/>
              <a:gdLst>
                <a:gd name="connsiteX0" fmla="*/ 0 w 1218095"/>
                <a:gd name="connsiteY0" fmla="*/ 16046 h 32092"/>
                <a:gd name="connsiteX1" fmla="*/ 1218095 w 1218095"/>
                <a:gd name="connsiteY1" fmla="*/ 16046 h 32092"/>
              </a:gdLst>
              <a:ahLst/>
              <a:cxnLst>
                <a:cxn ang="0">
                  <a:pos x="connsiteX0" y="connsiteY0"/>
                </a:cxn>
                <a:cxn ang="0">
                  <a:pos x="connsiteX1" y="connsiteY1"/>
                </a:cxn>
              </a:cxnLst>
              <a:rect l="l" t="t" r="r" b="b"/>
              <a:pathLst>
                <a:path w="1218095" h="32092">
                  <a:moveTo>
                    <a:pt x="0" y="16046"/>
                  </a:moveTo>
                  <a:lnTo>
                    <a:pt x="1218095"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3471" tIns="-10805" rIns="443471" bIns="-10805"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10" name="Freeform 9"/>
            <p:cNvSpPr/>
            <p:nvPr/>
          </p:nvSpPr>
          <p:spPr>
            <a:xfrm>
              <a:off x="2624486" y="2921663"/>
              <a:ext cx="861387" cy="740431"/>
            </a:xfrm>
            <a:custGeom>
              <a:avLst/>
              <a:gdLst>
                <a:gd name="connsiteX0" fmla="*/ 0 w 861387"/>
                <a:gd name="connsiteY0" fmla="*/ 74043 h 740431"/>
                <a:gd name="connsiteX1" fmla="*/ 74043 w 861387"/>
                <a:gd name="connsiteY1" fmla="*/ 0 h 740431"/>
                <a:gd name="connsiteX2" fmla="*/ 787344 w 861387"/>
                <a:gd name="connsiteY2" fmla="*/ 0 h 740431"/>
                <a:gd name="connsiteX3" fmla="*/ 861387 w 861387"/>
                <a:gd name="connsiteY3" fmla="*/ 74043 h 740431"/>
                <a:gd name="connsiteX4" fmla="*/ 861387 w 861387"/>
                <a:gd name="connsiteY4" fmla="*/ 666388 h 740431"/>
                <a:gd name="connsiteX5" fmla="*/ 787344 w 861387"/>
                <a:gd name="connsiteY5" fmla="*/ 740431 h 740431"/>
                <a:gd name="connsiteX6" fmla="*/ 74043 w 861387"/>
                <a:gd name="connsiteY6" fmla="*/ 740431 h 740431"/>
                <a:gd name="connsiteX7" fmla="*/ 0 w 861387"/>
                <a:gd name="connsiteY7" fmla="*/ 666388 h 740431"/>
                <a:gd name="connsiteX8" fmla="*/ 0 w 861387"/>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387" h="740431">
                  <a:moveTo>
                    <a:pt x="0" y="74043"/>
                  </a:moveTo>
                  <a:cubicBezTo>
                    <a:pt x="0" y="33150"/>
                    <a:pt x="33150" y="0"/>
                    <a:pt x="74043" y="0"/>
                  </a:cubicBezTo>
                  <a:lnTo>
                    <a:pt x="787344" y="0"/>
                  </a:lnTo>
                  <a:cubicBezTo>
                    <a:pt x="828237" y="0"/>
                    <a:pt x="861387" y="33150"/>
                    <a:pt x="861387" y="74043"/>
                  </a:cubicBezTo>
                  <a:lnTo>
                    <a:pt x="861387" y="666388"/>
                  </a:lnTo>
                  <a:cubicBezTo>
                    <a:pt x="861387" y="707281"/>
                    <a:pt x="828237" y="740431"/>
                    <a:pt x="787344" y="740431"/>
                  </a:cubicBezTo>
                  <a:lnTo>
                    <a:pt x="74043" y="740431"/>
                  </a:lnTo>
                  <a:cubicBezTo>
                    <a:pt x="33150" y="740431"/>
                    <a:pt x="0" y="707281"/>
                    <a:pt x="0" y="666388"/>
                  </a:cubicBezTo>
                  <a:lnTo>
                    <a:pt x="0" y="74043"/>
                  </a:lnTo>
                  <a:close/>
                </a:path>
              </a:pathLst>
            </a:custGeom>
            <a:blipFill rotWithShape="0">
              <a:blip r:embed="rId3"/>
              <a:stretch>
                <a:fillRect/>
              </a:stretch>
            </a:blip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932" tIns="22932" rIns="22932" bIns="22932"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466725">
                <a:lnSpc>
                  <a:spcPct val="90000"/>
                </a:lnSpc>
                <a:spcBef>
                  <a:spcPct val="0"/>
                </a:spcBef>
                <a:spcAft>
                  <a:spcPct val="35000"/>
                </a:spcAft>
              </a:pPr>
              <a:endParaRPr lang="en-US" sz="1050" dirty="0"/>
            </a:p>
          </p:txBody>
        </p:sp>
        <p:sp>
          <p:nvSpPr>
            <p:cNvPr id="11" name="Freeform 10"/>
            <p:cNvSpPr/>
            <p:nvPr/>
          </p:nvSpPr>
          <p:spPr>
            <a:xfrm rot="18158489">
              <a:off x="3252652" y="2849477"/>
              <a:ext cx="1012645" cy="32092"/>
            </a:xfrm>
            <a:custGeom>
              <a:avLst/>
              <a:gdLst>
                <a:gd name="connsiteX0" fmla="*/ 0 w 1012645"/>
                <a:gd name="connsiteY0" fmla="*/ 16046 h 32092"/>
                <a:gd name="connsiteX1" fmla="*/ 1012645 w 1012645"/>
                <a:gd name="connsiteY1" fmla="*/ 16046 h 32092"/>
              </a:gdLst>
              <a:ahLst/>
              <a:cxnLst>
                <a:cxn ang="0">
                  <a:pos x="connsiteX0" y="connsiteY0"/>
                </a:cxn>
                <a:cxn ang="0">
                  <a:pos x="connsiteX1" y="connsiteY1"/>
                </a:cxn>
              </a:cxnLst>
              <a:rect l="l" t="t" r="r" b="b"/>
              <a:pathLst>
                <a:path w="1012645" h="32092">
                  <a:moveTo>
                    <a:pt x="0" y="16046"/>
                  </a:moveTo>
                  <a:lnTo>
                    <a:pt x="1012645"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70280" tIns="-6953" rIns="370280" bIns="-6953"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12" name="Freeform 11"/>
            <p:cNvSpPr/>
            <p:nvPr/>
          </p:nvSpPr>
          <p:spPr>
            <a:xfrm>
              <a:off x="4032076" y="2068952"/>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Android</a:t>
              </a:r>
              <a:endParaRPr lang="ru-RU" sz="1500" b="1" dirty="0">
                <a:solidFill>
                  <a:schemeClr val="tx1"/>
                </a:solidFill>
              </a:endParaRPr>
            </a:p>
          </p:txBody>
        </p:sp>
        <p:sp>
          <p:nvSpPr>
            <p:cNvPr id="13" name="Freeform 12"/>
            <p:cNvSpPr/>
            <p:nvPr/>
          </p:nvSpPr>
          <p:spPr>
            <a:xfrm rot="6538">
              <a:off x="5512937" y="2423729"/>
              <a:ext cx="638489" cy="32092"/>
            </a:xfrm>
            <a:custGeom>
              <a:avLst/>
              <a:gdLst>
                <a:gd name="connsiteX0" fmla="*/ 0 w 638489"/>
                <a:gd name="connsiteY0" fmla="*/ 16046 h 32092"/>
                <a:gd name="connsiteX1" fmla="*/ 638489 w 638489"/>
                <a:gd name="connsiteY1" fmla="*/ 16046 h 32092"/>
              </a:gdLst>
              <a:ahLst/>
              <a:cxnLst>
                <a:cxn ang="0">
                  <a:pos x="connsiteX0" y="connsiteY0"/>
                </a:cxn>
                <a:cxn ang="0">
                  <a:pos x="connsiteX1" y="connsiteY1"/>
                </a:cxn>
              </a:cxnLst>
              <a:rect l="l" t="t" r="r" b="b"/>
              <a:pathLst>
                <a:path w="638489" h="32092">
                  <a:moveTo>
                    <a:pt x="0" y="16046"/>
                  </a:moveTo>
                  <a:lnTo>
                    <a:pt x="638489" y="16046"/>
                  </a:lnTo>
                </a:path>
              </a:pathLst>
            </a:custGeom>
            <a:noFill/>
            <a:ln w="28575">
              <a:solidFill>
                <a:srgbClr val="444444"/>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6987" tIns="62" rIns="236987" bIns="63"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14" name="Freeform 13"/>
            <p:cNvSpPr/>
            <p:nvPr/>
          </p:nvSpPr>
          <p:spPr>
            <a:xfrm>
              <a:off x="6151427" y="2070167"/>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Native</a:t>
              </a:r>
              <a:br>
                <a:rPr lang="en-US" sz="1500" b="1" dirty="0">
                  <a:solidFill>
                    <a:schemeClr val="tx1"/>
                  </a:solidFill>
                </a:rPr>
              </a:br>
              <a:r>
                <a:rPr lang="ru-RU" sz="1350" b="1" dirty="0">
                  <a:solidFill>
                    <a:schemeClr val="tx1"/>
                  </a:solidFill>
                </a:rPr>
                <a:t> (</a:t>
              </a:r>
              <a:r>
                <a:rPr lang="en-US" sz="1350" b="1" dirty="0">
                  <a:solidFill>
                    <a:schemeClr val="tx1"/>
                  </a:solidFill>
                </a:rPr>
                <a:t>SDK &gt;16</a:t>
              </a:r>
              <a:r>
                <a:rPr lang="ru-RU" sz="1350" b="1" dirty="0">
                  <a:solidFill>
                    <a:schemeClr val="tx1"/>
                  </a:solidFill>
                </a:rPr>
                <a:t>)</a:t>
              </a:r>
            </a:p>
          </p:txBody>
        </p:sp>
        <p:sp>
          <p:nvSpPr>
            <p:cNvPr id="15" name="Freeform 14"/>
            <p:cNvSpPr/>
            <p:nvPr/>
          </p:nvSpPr>
          <p:spPr>
            <a:xfrm>
              <a:off x="4078219" y="2921663"/>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Selendroid</a:t>
              </a:r>
            </a:p>
          </p:txBody>
        </p:sp>
        <p:sp>
          <p:nvSpPr>
            <p:cNvPr id="16" name="Freeform 15"/>
            <p:cNvSpPr/>
            <p:nvPr/>
          </p:nvSpPr>
          <p:spPr>
            <a:xfrm>
              <a:off x="5559082" y="3275832"/>
              <a:ext cx="592344" cy="32092"/>
            </a:xfrm>
            <a:custGeom>
              <a:avLst/>
              <a:gdLst>
                <a:gd name="connsiteX0" fmla="*/ 0 w 592344"/>
                <a:gd name="connsiteY0" fmla="*/ 16046 h 32092"/>
                <a:gd name="connsiteX1" fmla="*/ 592344 w 592344"/>
                <a:gd name="connsiteY1" fmla="*/ 16046 h 32092"/>
              </a:gdLst>
              <a:ahLst/>
              <a:cxnLst>
                <a:cxn ang="0">
                  <a:pos x="connsiteX0" y="connsiteY0"/>
                </a:cxn>
                <a:cxn ang="0">
                  <a:pos x="connsiteX1" y="connsiteY1"/>
                </a:cxn>
              </a:cxnLst>
              <a:rect l="l" t="t" r="r" b="b"/>
              <a:pathLst>
                <a:path w="592344" h="32092">
                  <a:moveTo>
                    <a:pt x="0" y="16046"/>
                  </a:moveTo>
                  <a:lnTo>
                    <a:pt x="592344" y="16046"/>
                  </a:lnTo>
                </a:path>
              </a:pathLst>
            </a:custGeom>
            <a:noFill/>
            <a:ln w="28575">
              <a:solidFill>
                <a:srgbClr val="444444"/>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0548" tIns="929" rIns="220547" bIns="928"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17" name="Freeform 16"/>
            <p:cNvSpPr/>
            <p:nvPr/>
          </p:nvSpPr>
          <p:spPr>
            <a:xfrm>
              <a:off x="6151427" y="2921663"/>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Native</a:t>
              </a:r>
              <a:r>
                <a:rPr lang="ru-RU" sz="1500" b="1" dirty="0">
                  <a:solidFill>
                    <a:schemeClr val="tx1"/>
                  </a:solidFill>
                </a:rPr>
                <a:t> </a:t>
              </a:r>
              <a:r>
                <a:rPr lang="en-US" sz="1500" b="1" dirty="0">
                  <a:solidFill>
                    <a:schemeClr val="tx1"/>
                  </a:solidFill>
                </a:rPr>
                <a:t>Hybrid </a:t>
              </a:r>
              <a:r>
                <a:rPr lang="ru-RU" sz="1200" b="1" dirty="0">
                  <a:solidFill>
                    <a:schemeClr val="tx1"/>
                  </a:solidFill>
                </a:rPr>
                <a:t>(</a:t>
              </a:r>
              <a:r>
                <a:rPr lang="en-US" sz="1200" b="1" dirty="0">
                  <a:solidFill>
                    <a:schemeClr val="tx1"/>
                  </a:solidFill>
                </a:rPr>
                <a:t>SDK &lt; 16</a:t>
              </a:r>
              <a:r>
                <a:rPr lang="ru-RU" sz="1200" b="1" dirty="0">
                  <a:solidFill>
                    <a:schemeClr val="tx1"/>
                  </a:solidFill>
                </a:rPr>
                <a:t>)</a:t>
              </a:r>
              <a:endParaRPr lang="en-US" sz="1200" b="1" dirty="0">
                <a:solidFill>
                  <a:schemeClr val="tx1"/>
                </a:solidFill>
              </a:endParaRPr>
            </a:p>
          </p:txBody>
        </p:sp>
        <p:sp>
          <p:nvSpPr>
            <p:cNvPr id="18" name="Freeform 17"/>
            <p:cNvSpPr/>
            <p:nvPr/>
          </p:nvSpPr>
          <p:spPr>
            <a:xfrm rot="3310531">
              <a:off x="3263415" y="3701580"/>
              <a:ext cx="1037264" cy="32092"/>
            </a:xfrm>
            <a:custGeom>
              <a:avLst/>
              <a:gdLst>
                <a:gd name="connsiteX0" fmla="*/ 0 w 1037264"/>
                <a:gd name="connsiteY0" fmla="*/ 16046 h 32092"/>
                <a:gd name="connsiteX1" fmla="*/ 1037264 w 1037264"/>
                <a:gd name="connsiteY1" fmla="*/ 16046 h 32092"/>
              </a:gdLst>
              <a:ahLst/>
              <a:cxnLst>
                <a:cxn ang="0">
                  <a:pos x="connsiteX0" y="connsiteY0"/>
                </a:cxn>
                <a:cxn ang="0">
                  <a:pos x="connsiteX1" y="connsiteY1"/>
                </a:cxn>
              </a:cxnLst>
              <a:rect l="l" t="t" r="r" b="b"/>
              <a:pathLst>
                <a:path w="1037264" h="32092">
                  <a:moveTo>
                    <a:pt x="0" y="16046"/>
                  </a:moveTo>
                  <a:lnTo>
                    <a:pt x="1037264"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79049" tIns="-7415" rIns="379051" bIns="-7415"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19" name="Freeform 18"/>
            <p:cNvSpPr/>
            <p:nvPr/>
          </p:nvSpPr>
          <p:spPr>
            <a:xfrm>
              <a:off x="4078219" y="3773158"/>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Chrome</a:t>
              </a:r>
            </a:p>
          </p:txBody>
        </p:sp>
        <p:sp>
          <p:nvSpPr>
            <p:cNvPr id="20" name="Freeform 19"/>
            <p:cNvSpPr/>
            <p:nvPr/>
          </p:nvSpPr>
          <p:spPr>
            <a:xfrm>
              <a:off x="5559082" y="4127328"/>
              <a:ext cx="592344" cy="32092"/>
            </a:xfrm>
            <a:custGeom>
              <a:avLst/>
              <a:gdLst>
                <a:gd name="connsiteX0" fmla="*/ 0 w 592344"/>
                <a:gd name="connsiteY0" fmla="*/ 16046 h 32092"/>
                <a:gd name="connsiteX1" fmla="*/ 592344 w 592344"/>
                <a:gd name="connsiteY1" fmla="*/ 16046 h 32092"/>
              </a:gdLst>
              <a:ahLst/>
              <a:cxnLst>
                <a:cxn ang="0">
                  <a:pos x="connsiteX0" y="connsiteY0"/>
                </a:cxn>
                <a:cxn ang="0">
                  <a:pos x="connsiteX1" y="connsiteY1"/>
                </a:cxn>
              </a:cxnLst>
              <a:rect l="l" t="t" r="r" b="b"/>
              <a:pathLst>
                <a:path w="592344" h="32092">
                  <a:moveTo>
                    <a:pt x="0" y="16046"/>
                  </a:moveTo>
                  <a:lnTo>
                    <a:pt x="592344" y="16046"/>
                  </a:lnTo>
                </a:path>
              </a:pathLst>
            </a:custGeom>
            <a:noFill/>
            <a:ln w="28575">
              <a:solidFill>
                <a:srgbClr val="444444"/>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0548" tIns="928" rIns="220547" bIns="929"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21" name="Freeform 20"/>
            <p:cNvSpPr/>
            <p:nvPr/>
          </p:nvSpPr>
          <p:spPr>
            <a:xfrm>
              <a:off x="6151427" y="3773158"/>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Web</a:t>
              </a:r>
            </a:p>
          </p:txBody>
        </p:sp>
        <p:sp>
          <p:nvSpPr>
            <p:cNvPr id="22" name="Freeform 21"/>
            <p:cNvSpPr/>
            <p:nvPr/>
          </p:nvSpPr>
          <p:spPr>
            <a:xfrm rot="3654187">
              <a:off x="1719266" y="4872387"/>
              <a:ext cx="1218095" cy="32092"/>
            </a:xfrm>
            <a:custGeom>
              <a:avLst/>
              <a:gdLst>
                <a:gd name="connsiteX0" fmla="*/ 0 w 1218095"/>
                <a:gd name="connsiteY0" fmla="*/ 16046 h 32092"/>
                <a:gd name="connsiteX1" fmla="*/ 1218095 w 1218095"/>
                <a:gd name="connsiteY1" fmla="*/ 16046 h 32092"/>
              </a:gdLst>
              <a:ahLst/>
              <a:cxnLst>
                <a:cxn ang="0">
                  <a:pos x="connsiteX0" y="connsiteY0"/>
                </a:cxn>
                <a:cxn ang="0">
                  <a:pos x="connsiteX1" y="connsiteY1"/>
                </a:cxn>
              </a:cxnLst>
              <a:rect l="l" t="t" r="r" b="b"/>
              <a:pathLst>
                <a:path w="1218095" h="32092">
                  <a:moveTo>
                    <a:pt x="0" y="16046"/>
                  </a:moveTo>
                  <a:lnTo>
                    <a:pt x="1218095"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3471" tIns="-10806" rIns="443472" bIns="-10804"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23" name="Freeform 22"/>
            <p:cNvSpPr/>
            <p:nvPr/>
          </p:nvSpPr>
          <p:spPr>
            <a:xfrm>
              <a:off x="2624486" y="5050402"/>
              <a:ext cx="861387" cy="740431"/>
            </a:xfrm>
            <a:custGeom>
              <a:avLst/>
              <a:gdLst>
                <a:gd name="connsiteX0" fmla="*/ 0 w 861387"/>
                <a:gd name="connsiteY0" fmla="*/ 74043 h 740431"/>
                <a:gd name="connsiteX1" fmla="*/ 74043 w 861387"/>
                <a:gd name="connsiteY1" fmla="*/ 0 h 740431"/>
                <a:gd name="connsiteX2" fmla="*/ 787344 w 861387"/>
                <a:gd name="connsiteY2" fmla="*/ 0 h 740431"/>
                <a:gd name="connsiteX3" fmla="*/ 861387 w 861387"/>
                <a:gd name="connsiteY3" fmla="*/ 74043 h 740431"/>
                <a:gd name="connsiteX4" fmla="*/ 861387 w 861387"/>
                <a:gd name="connsiteY4" fmla="*/ 666388 h 740431"/>
                <a:gd name="connsiteX5" fmla="*/ 787344 w 861387"/>
                <a:gd name="connsiteY5" fmla="*/ 740431 h 740431"/>
                <a:gd name="connsiteX6" fmla="*/ 74043 w 861387"/>
                <a:gd name="connsiteY6" fmla="*/ 740431 h 740431"/>
                <a:gd name="connsiteX7" fmla="*/ 0 w 861387"/>
                <a:gd name="connsiteY7" fmla="*/ 666388 h 740431"/>
                <a:gd name="connsiteX8" fmla="*/ 0 w 861387"/>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387" h="740431">
                  <a:moveTo>
                    <a:pt x="0" y="74043"/>
                  </a:moveTo>
                  <a:cubicBezTo>
                    <a:pt x="0" y="33150"/>
                    <a:pt x="33150" y="0"/>
                    <a:pt x="74043" y="0"/>
                  </a:cubicBezTo>
                  <a:lnTo>
                    <a:pt x="787344" y="0"/>
                  </a:lnTo>
                  <a:cubicBezTo>
                    <a:pt x="828237" y="0"/>
                    <a:pt x="861387" y="33150"/>
                    <a:pt x="861387" y="74043"/>
                  </a:cubicBezTo>
                  <a:lnTo>
                    <a:pt x="861387" y="666388"/>
                  </a:lnTo>
                  <a:cubicBezTo>
                    <a:pt x="861387" y="707281"/>
                    <a:pt x="828237" y="740431"/>
                    <a:pt x="787344" y="740431"/>
                  </a:cubicBezTo>
                  <a:lnTo>
                    <a:pt x="74043" y="740431"/>
                  </a:lnTo>
                  <a:cubicBezTo>
                    <a:pt x="33150" y="740431"/>
                    <a:pt x="0" y="707281"/>
                    <a:pt x="0" y="666388"/>
                  </a:cubicBezTo>
                  <a:lnTo>
                    <a:pt x="0" y="74043"/>
                  </a:lnTo>
                  <a:close/>
                </a:path>
              </a:pathLst>
            </a:custGeom>
            <a:blipFill rotWithShape="0">
              <a:blip r:embed="rId4"/>
              <a:stretch>
                <a:fillRect/>
              </a:stretch>
            </a:blip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932" tIns="22932" rIns="22932" bIns="22932"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466725">
                <a:lnSpc>
                  <a:spcPct val="90000"/>
                </a:lnSpc>
                <a:spcBef>
                  <a:spcPct val="0"/>
                </a:spcBef>
                <a:spcAft>
                  <a:spcPct val="35000"/>
                </a:spcAft>
              </a:pPr>
              <a:endParaRPr lang="en-US" sz="1050" dirty="0"/>
            </a:p>
          </p:txBody>
        </p:sp>
        <p:sp>
          <p:nvSpPr>
            <p:cNvPr id="24" name="Freeform 23"/>
            <p:cNvSpPr/>
            <p:nvPr/>
          </p:nvSpPr>
          <p:spPr>
            <a:xfrm rot="19457599">
              <a:off x="3417309" y="5191697"/>
              <a:ext cx="729475" cy="32092"/>
            </a:xfrm>
            <a:custGeom>
              <a:avLst/>
              <a:gdLst>
                <a:gd name="connsiteX0" fmla="*/ 0 w 729475"/>
                <a:gd name="connsiteY0" fmla="*/ 16046 h 32092"/>
                <a:gd name="connsiteX1" fmla="*/ 729475 w 729475"/>
                <a:gd name="connsiteY1" fmla="*/ 16046 h 32092"/>
              </a:gdLst>
              <a:ahLst/>
              <a:cxnLst>
                <a:cxn ang="0">
                  <a:pos x="connsiteX0" y="connsiteY0"/>
                </a:cxn>
                <a:cxn ang="0">
                  <a:pos x="connsiteX1" y="connsiteY1"/>
                </a:cxn>
              </a:cxnLst>
              <a:rect l="l" t="t" r="r" b="b"/>
              <a:pathLst>
                <a:path w="729475" h="32092">
                  <a:moveTo>
                    <a:pt x="0" y="16046"/>
                  </a:moveTo>
                  <a:lnTo>
                    <a:pt x="729475"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9400" tIns="-1643" rIns="269401" bIns="-1644"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25" name="Freeform 24"/>
            <p:cNvSpPr/>
            <p:nvPr/>
          </p:nvSpPr>
          <p:spPr>
            <a:xfrm>
              <a:off x="4078219" y="4624654"/>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err="1">
                  <a:solidFill>
                    <a:schemeClr val="tx1"/>
                  </a:solidFill>
                </a:rPr>
                <a:t>iOS</a:t>
              </a:r>
              <a:endParaRPr lang="en-US" sz="1500" b="1" dirty="0">
                <a:solidFill>
                  <a:schemeClr val="tx1"/>
                </a:solidFill>
              </a:endParaRPr>
            </a:p>
          </p:txBody>
        </p:sp>
        <p:sp>
          <p:nvSpPr>
            <p:cNvPr id="26" name="Freeform 25"/>
            <p:cNvSpPr/>
            <p:nvPr/>
          </p:nvSpPr>
          <p:spPr>
            <a:xfrm>
              <a:off x="5559082" y="4978824"/>
              <a:ext cx="592344" cy="32092"/>
            </a:xfrm>
            <a:custGeom>
              <a:avLst/>
              <a:gdLst>
                <a:gd name="connsiteX0" fmla="*/ 0 w 592344"/>
                <a:gd name="connsiteY0" fmla="*/ 16046 h 32092"/>
                <a:gd name="connsiteX1" fmla="*/ 592344 w 592344"/>
                <a:gd name="connsiteY1" fmla="*/ 16046 h 32092"/>
              </a:gdLst>
              <a:ahLst/>
              <a:cxnLst>
                <a:cxn ang="0">
                  <a:pos x="connsiteX0" y="connsiteY0"/>
                </a:cxn>
                <a:cxn ang="0">
                  <a:pos x="connsiteX1" y="connsiteY1"/>
                </a:cxn>
              </a:cxnLst>
              <a:rect l="l" t="t" r="r" b="b"/>
              <a:pathLst>
                <a:path w="592344" h="32092">
                  <a:moveTo>
                    <a:pt x="0" y="16046"/>
                  </a:moveTo>
                  <a:lnTo>
                    <a:pt x="592344" y="16046"/>
                  </a:lnTo>
                </a:path>
              </a:pathLst>
            </a:custGeom>
            <a:noFill/>
            <a:ln w="28575">
              <a:solidFill>
                <a:srgbClr val="444444"/>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0548" tIns="928" rIns="220547" bIns="929"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27" name="Freeform 26"/>
            <p:cNvSpPr/>
            <p:nvPr/>
          </p:nvSpPr>
          <p:spPr>
            <a:xfrm>
              <a:off x="6151427" y="4624654"/>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Native</a:t>
              </a:r>
              <a:r>
                <a:rPr lang="ru-RU" sz="1500" b="1" dirty="0">
                  <a:solidFill>
                    <a:schemeClr val="tx1"/>
                  </a:solidFill>
                </a:rPr>
                <a:t> </a:t>
              </a:r>
              <a:r>
                <a:rPr lang="en-US" sz="1500" b="1" dirty="0">
                  <a:solidFill>
                    <a:schemeClr val="tx1"/>
                  </a:solidFill>
                </a:rPr>
                <a:t>Hybrid</a:t>
              </a:r>
              <a:endParaRPr lang="ru-RU" sz="1500" b="1" dirty="0">
                <a:solidFill>
                  <a:schemeClr val="tx1"/>
                </a:solidFill>
              </a:endParaRPr>
            </a:p>
          </p:txBody>
        </p:sp>
        <p:sp>
          <p:nvSpPr>
            <p:cNvPr id="28" name="Freeform 27"/>
            <p:cNvSpPr/>
            <p:nvPr/>
          </p:nvSpPr>
          <p:spPr>
            <a:xfrm rot="2142401">
              <a:off x="3417309" y="5617445"/>
              <a:ext cx="729475" cy="32092"/>
            </a:xfrm>
            <a:custGeom>
              <a:avLst/>
              <a:gdLst>
                <a:gd name="connsiteX0" fmla="*/ 0 w 729475"/>
                <a:gd name="connsiteY0" fmla="*/ 16046 h 32092"/>
                <a:gd name="connsiteX1" fmla="*/ 729475 w 729475"/>
                <a:gd name="connsiteY1" fmla="*/ 16046 h 32092"/>
              </a:gdLst>
              <a:ahLst/>
              <a:cxnLst>
                <a:cxn ang="0">
                  <a:pos x="connsiteX0" y="connsiteY0"/>
                </a:cxn>
                <a:cxn ang="0">
                  <a:pos x="connsiteX1" y="connsiteY1"/>
                </a:cxn>
              </a:cxnLst>
              <a:rect l="l" t="t" r="r" b="b"/>
              <a:pathLst>
                <a:path w="729475" h="32092">
                  <a:moveTo>
                    <a:pt x="0" y="16046"/>
                  </a:moveTo>
                  <a:lnTo>
                    <a:pt x="729475" y="16046"/>
                  </a:lnTo>
                </a:path>
              </a:pathLst>
            </a:custGeom>
            <a:noFill/>
            <a:ln w="28575">
              <a:solidFill>
                <a:srgbClr val="444444"/>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9401" tIns="-1643" rIns="269400" bIns="-1643"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29" name="Freeform 28"/>
            <p:cNvSpPr/>
            <p:nvPr/>
          </p:nvSpPr>
          <p:spPr>
            <a:xfrm>
              <a:off x="4078219" y="5476150"/>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Safari</a:t>
              </a:r>
            </a:p>
          </p:txBody>
        </p:sp>
        <p:sp>
          <p:nvSpPr>
            <p:cNvPr id="30" name="Freeform 29"/>
            <p:cNvSpPr/>
            <p:nvPr/>
          </p:nvSpPr>
          <p:spPr>
            <a:xfrm>
              <a:off x="5559082" y="5830319"/>
              <a:ext cx="592344" cy="32092"/>
            </a:xfrm>
            <a:custGeom>
              <a:avLst/>
              <a:gdLst>
                <a:gd name="connsiteX0" fmla="*/ 0 w 592344"/>
                <a:gd name="connsiteY0" fmla="*/ 16046 h 32092"/>
                <a:gd name="connsiteX1" fmla="*/ 592344 w 592344"/>
                <a:gd name="connsiteY1" fmla="*/ 16046 h 32092"/>
              </a:gdLst>
              <a:ahLst/>
              <a:cxnLst>
                <a:cxn ang="0">
                  <a:pos x="connsiteX0" y="connsiteY0"/>
                </a:cxn>
                <a:cxn ang="0">
                  <a:pos x="connsiteX1" y="connsiteY1"/>
                </a:cxn>
              </a:cxnLst>
              <a:rect l="l" t="t" r="r" b="b"/>
              <a:pathLst>
                <a:path w="592344" h="32092">
                  <a:moveTo>
                    <a:pt x="0" y="16046"/>
                  </a:moveTo>
                  <a:lnTo>
                    <a:pt x="592344" y="16046"/>
                  </a:lnTo>
                </a:path>
              </a:pathLst>
            </a:custGeom>
            <a:noFill/>
            <a:ln w="28575">
              <a:solidFill>
                <a:srgbClr val="444444"/>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20548" tIns="929" rIns="220547" bIns="928"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63">
                <a:lnSpc>
                  <a:spcPct val="90000"/>
                </a:lnSpc>
                <a:spcBef>
                  <a:spcPct val="0"/>
                </a:spcBef>
                <a:spcAft>
                  <a:spcPct val="35000"/>
                </a:spcAft>
              </a:pPr>
              <a:endParaRPr lang="en-US" sz="525"/>
            </a:p>
          </p:txBody>
        </p:sp>
        <p:sp>
          <p:nvSpPr>
            <p:cNvPr id="31" name="Freeform 30"/>
            <p:cNvSpPr/>
            <p:nvPr/>
          </p:nvSpPr>
          <p:spPr>
            <a:xfrm>
              <a:off x="6151427" y="5476150"/>
              <a:ext cx="1480862" cy="740431"/>
            </a:xfrm>
            <a:custGeom>
              <a:avLst/>
              <a:gdLst>
                <a:gd name="connsiteX0" fmla="*/ 0 w 1480862"/>
                <a:gd name="connsiteY0" fmla="*/ 74043 h 740431"/>
                <a:gd name="connsiteX1" fmla="*/ 74043 w 1480862"/>
                <a:gd name="connsiteY1" fmla="*/ 0 h 740431"/>
                <a:gd name="connsiteX2" fmla="*/ 1406819 w 1480862"/>
                <a:gd name="connsiteY2" fmla="*/ 0 h 740431"/>
                <a:gd name="connsiteX3" fmla="*/ 1480862 w 1480862"/>
                <a:gd name="connsiteY3" fmla="*/ 74043 h 740431"/>
                <a:gd name="connsiteX4" fmla="*/ 1480862 w 1480862"/>
                <a:gd name="connsiteY4" fmla="*/ 666388 h 740431"/>
                <a:gd name="connsiteX5" fmla="*/ 1406819 w 1480862"/>
                <a:gd name="connsiteY5" fmla="*/ 740431 h 740431"/>
                <a:gd name="connsiteX6" fmla="*/ 74043 w 1480862"/>
                <a:gd name="connsiteY6" fmla="*/ 740431 h 740431"/>
                <a:gd name="connsiteX7" fmla="*/ 0 w 1480862"/>
                <a:gd name="connsiteY7" fmla="*/ 666388 h 740431"/>
                <a:gd name="connsiteX8" fmla="*/ 0 w 1480862"/>
                <a:gd name="connsiteY8" fmla="*/ 74043 h 7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862" h="740431">
                  <a:moveTo>
                    <a:pt x="0" y="74043"/>
                  </a:moveTo>
                  <a:cubicBezTo>
                    <a:pt x="0" y="33150"/>
                    <a:pt x="33150" y="0"/>
                    <a:pt x="74043" y="0"/>
                  </a:cubicBezTo>
                  <a:lnTo>
                    <a:pt x="1406819" y="0"/>
                  </a:lnTo>
                  <a:cubicBezTo>
                    <a:pt x="1447712" y="0"/>
                    <a:pt x="1480862" y="33150"/>
                    <a:pt x="1480862" y="74043"/>
                  </a:cubicBezTo>
                  <a:lnTo>
                    <a:pt x="1480862" y="666388"/>
                  </a:lnTo>
                  <a:cubicBezTo>
                    <a:pt x="1480862" y="707281"/>
                    <a:pt x="1447712" y="740431"/>
                    <a:pt x="1406819" y="740431"/>
                  </a:cubicBezTo>
                  <a:lnTo>
                    <a:pt x="74043" y="740431"/>
                  </a:lnTo>
                  <a:cubicBezTo>
                    <a:pt x="33150" y="740431"/>
                    <a:pt x="0" y="707281"/>
                    <a:pt x="0" y="666388"/>
                  </a:cubicBezTo>
                  <a:lnTo>
                    <a:pt x="0" y="74043"/>
                  </a:lnTo>
                  <a:close/>
                </a:path>
              </a:pathLst>
            </a:custGeom>
            <a:noFill/>
            <a:ln w="28575">
              <a:solidFill>
                <a:srgbClr val="44444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90" tIns="25790" rIns="25790" bIns="2579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defTabSz="666750">
                <a:lnSpc>
                  <a:spcPct val="90000"/>
                </a:lnSpc>
                <a:spcBef>
                  <a:spcPct val="0"/>
                </a:spcBef>
                <a:spcAft>
                  <a:spcPct val="35000"/>
                </a:spcAft>
              </a:pPr>
              <a:r>
                <a:rPr lang="en-US" sz="1500" b="1" dirty="0">
                  <a:solidFill>
                    <a:schemeClr val="tx1"/>
                  </a:solidFill>
                </a:rPr>
                <a:t>Web</a:t>
              </a:r>
            </a:p>
          </p:txBody>
        </p:sp>
      </p:grpSp>
      <p:pic>
        <p:nvPicPr>
          <p:cNvPr id="32" name="Picture 31" descr="https://avatars1.githubusercontent.com/u/3221291?v=2&amp;s=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8154" y="2291538"/>
            <a:ext cx="907256" cy="90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32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699516"/>
          </a:xfrm>
        </p:spPr>
        <p:txBody>
          <a:bodyPr>
            <a:normAutofit/>
          </a:bodyPr>
          <a:lstStyle/>
          <a:p>
            <a:r>
              <a:rPr lang="en-US" dirty="0" smtClean="0"/>
              <a:t>APPIUM IOS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462" y="795365"/>
            <a:ext cx="6903076" cy="2602571"/>
          </a:xfrm>
          <a:prstGeom prst="rect">
            <a:avLst/>
          </a:prstGeom>
        </p:spPr>
      </p:pic>
      <p:sp>
        <p:nvSpPr>
          <p:cNvPr id="3" name="Rectangle 2"/>
          <p:cNvSpPr/>
          <p:nvPr/>
        </p:nvSpPr>
        <p:spPr>
          <a:xfrm>
            <a:off x="457200" y="3493786"/>
            <a:ext cx="8021171" cy="1169551"/>
          </a:xfrm>
          <a:prstGeom prst="rect">
            <a:avLst/>
          </a:prstGeom>
        </p:spPr>
        <p:txBody>
          <a:bodyPr wrap="square">
            <a:spAutoFit/>
          </a:bodyPr>
          <a:lstStyle/>
          <a:p>
            <a:r>
              <a:rPr lang="en-US" dirty="0">
                <a:solidFill>
                  <a:srgbClr val="394A58"/>
                </a:solidFill>
              </a:rPr>
              <a:t>On iOS, Appium proxies command to a </a:t>
            </a:r>
            <a:r>
              <a:rPr lang="en-US" dirty="0" err="1">
                <a:solidFill>
                  <a:srgbClr val="394A58"/>
                </a:solidFill>
              </a:rPr>
              <a:t>UIAutomation</a:t>
            </a:r>
            <a:r>
              <a:rPr lang="en-US" dirty="0">
                <a:solidFill>
                  <a:srgbClr val="394A58"/>
                </a:solidFill>
              </a:rPr>
              <a:t> script running in Mac Instruments environment. Apple provides this application called ‘instruments’ which is used to do lot activities like profiling, controlling and building iOS apps but it also has an automation component where we can write some commands in </a:t>
            </a:r>
            <a:r>
              <a:rPr lang="en-US" dirty="0" err="1">
                <a:solidFill>
                  <a:srgbClr val="394A58"/>
                </a:solidFill>
              </a:rPr>
              <a:t>javascript</a:t>
            </a:r>
            <a:r>
              <a:rPr lang="en-US" dirty="0">
                <a:solidFill>
                  <a:srgbClr val="394A58"/>
                </a:solidFill>
              </a:rPr>
              <a:t> which uses </a:t>
            </a:r>
            <a:r>
              <a:rPr lang="en-US" dirty="0" err="1">
                <a:solidFill>
                  <a:srgbClr val="394A58"/>
                </a:solidFill>
              </a:rPr>
              <a:t>UIAutomation</a:t>
            </a:r>
            <a:r>
              <a:rPr lang="en-US" dirty="0">
                <a:solidFill>
                  <a:srgbClr val="394A58"/>
                </a:solidFill>
              </a:rPr>
              <a:t> APIs to interact with the App UI. Appium utilizes these same libraries to automate iOS Apps.</a:t>
            </a:r>
            <a:endParaRPr lang="en-US" dirty="0"/>
          </a:p>
        </p:txBody>
      </p:sp>
    </p:spTree>
    <p:extLst>
      <p:ext uri="{BB962C8B-B14F-4D97-AF65-F5344CB8AC3E}">
        <p14:creationId xmlns:p14="http://schemas.microsoft.com/office/powerpoint/2010/main" val="2487566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699516"/>
          </a:xfrm>
        </p:spPr>
        <p:txBody>
          <a:bodyPr>
            <a:normAutofit/>
          </a:bodyPr>
          <a:lstStyle/>
          <a:p>
            <a:r>
              <a:rPr lang="en-US" dirty="0" smtClean="0"/>
              <a:t>APPIUM ANDROID</a:t>
            </a:r>
            <a:endParaRPr lang="en-US" dirty="0"/>
          </a:p>
        </p:txBody>
      </p:sp>
      <p:pic>
        <p:nvPicPr>
          <p:cNvPr id="4" name="Picture 3" descr="http://www.4qa.by/wp-content/uploads/2014/07/appiu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32" y="793645"/>
            <a:ext cx="6384131" cy="3087251"/>
          </a:xfrm>
          <a:prstGeom prst="rect">
            <a:avLst/>
          </a:prstGeom>
          <a:noFill/>
          <a:ln w="25400">
            <a:no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84894" y="3807781"/>
            <a:ext cx="8774205" cy="954107"/>
          </a:xfrm>
          <a:prstGeom prst="rect">
            <a:avLst/>
          </a:prstGeom>
        </p:spPr>
        <p:txBody>
          <a:bodyPr wrap="square">
            <a:spAutoFit/>
          </a:bodyPr>
          <a:lstStyle/>
          <a:p>
            <a:r>
              <a:rPr lang="en-US" dirty="0">
                <a:cs typeface="IrisUPC" panose="020B0604020202020204" pitchFamily="34" charset="-34"/>
              </a:rPr>
              <a:t>The situation is almost similar in case of Android where Appium proxies commands to a UIAutomator test case running on the device. UIAutomator is Android’s native UI automation framework which supports running </a:t>
            </a:r>
            <a:r>
              <a:rPr lang="en-US" dirty="0" smtClean="0">
                <a:cs typeface="IrisUPC" panose="020B0604020202020204" pitchFamily="34" charset="-34"/>
              </a:rPr>
              <a:t>JUnit </a:t>
            </a:r>
            <a:r>
              <a:rPr lang="en-US" dirty="0">
                <a:cs typeface="IrisUPC" panose="020B0604020202020204" pitchFamily="34" charset="-34"/>
              </a:rPr>
              <a:t>test cases directly in to the device from the command line</a:t>
            </a:r>
            <a:r>
              <a:rPr lang="en-US" dirty="0" smtClean="0">
                <a:cs typeface="IrisUPC" panose="020B0604020202020204" pitchFamily="34" charset="-34"/>
              </a:rPr>
              <a:t>. It </a:t>
            </a:r>
            <a:r>
              <a:rPr lang="en-US" dirty="0">
                <a:cs typeface="IrisUPC" panose="020B0604020202020204" pitchFamily="34" charset="-34"/>
              </a:rPr>
              <a:t>uses java as a programming language but Appium will make it run from any of the WebDriver supported languages</a:t>
            </a:r>
          </a:p>
        </p:txBody>
      </p:sp>
    </p:spTree>
    <p:extLst>
      <p:ext uri="{BB962C8B-B14F-4D97-AF65-F5344CB8AC3E}">
        <p14:creationId xmlns:p14="http://schemas.microsoft.com/office/powerpoint/2010/main" val="3240644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smtClean="0"/>
              <a:t>PREREQUISITES </a:t>
            </a:r>
            <a:endParaRPr lang="en-US" dirty="0"/>
          </a:p>
        </p:txBody>
      </p:sp>
      <p:grpSp>
        <p:nvGrpSpPr>
          <p:cNvPr id="2" name="Group 1"/>
          <p:cNvGrpSpPr/>
          <p:nvPr/>
        </p:nvGrpSpPr>
        <p:grpSpPr>
          <a:xfrm>
            <a:off x="555133" y="1455826"/>
            <a:ext cx="4122263" cy="348437"/>
            <a:chOff x="448467" y="1385345"/>
            <a:chExt cx="5496350" cy="464582"/>
          </a:xfrm>
        </p:grpSpPr>
        <p:sp>
          <p:nvSpPr>
            <p:cNvPr id="14" name="TextBox 13"/>
            <p:cNvSpPr txBox="1"/>
            <p:nvPr/>
          </p:nvSpPr>
          <p:spPr>
            <a:xfrm>
              <a:off x="991818" y="1417581"/>
              <a:ext cx="4952999" cy="430886"/>
            </a:xfrm>
            <a:prstGeom prst="rect">
              <a:avLst/>
            </a:prstGeom>
            <a:noFill/>
          </p:spPr>
          <p:txBody>
            <a:bodyPr wrap="square" rtlCol="0">
              <a:spAutoFit/>
            </a:bodyPr>
            <a:lstStyle/>
            <a:p>
              <a:pPr>
                <a:buClr>
                  <a:schemeClr val="bg1"/>
                </a:buClr>
                <a:buSzPct val="140000"/>
              </a:pPr>
              <a:r>
                <a:rPr lang="en-US" sz="1500" dirty="0" smtClean="0">
                  <a:solidFill>
                    <a:srgbClr val="444444"/>
                  </a:solidFill>
                  <a:latin typeface="Trebuchet MS"/>
                  <a:cs typeface="Trebuchet MS"/>
                </a:rPr>
                <a:t>Mac OS X</a:t>
              </a:r>
              <a:endParaRPr lang="en-US" sz="1500" dirty="0">
                <a:solidFill>
                  <a:srgbClr val="444444"/>
                </a:solidFill>
                <a:latin typeface="Trebuchet MS"/>
                <a:cs typeface="Trebuchet MS"/>
              </a:endParaRPr>
            </a:p>
          </p:txBody>
        </p:sp>
        <p:grpSp>
          <p:nvGrpSpPr>
            <p:cNvPr id="3" name="Group 2"/>
            <p:cNvGrpSpPr/>
            <p:nvPr/>
          </p:nvGrpSpPr>
          <p:grpSpPr>
            <a:xfrm>
              <a:off x="448467" y="1385345"/>
              <a:ext cx="464582" cy="464582"/>
              <a:chOff x="448467" y="1385718"/>
              <a:chExt cx="464582" cy="464582"/>
            </a:xfrm>
          </p:grpSpPr>
          <p:sp>
            <p:nvSpPr>
              <p:cNvPr id="38" name="Oval 3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470439" y="1427189"/>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1</a:t>
                </a:r>
              </a:p>
            </p:txBody>
          </p:sp>
        </p:grpSp>
      </p:grpSp>
      <p:grpSp>
        <p:nvGrpSpPr>
          <p:cNvPr id="5" name="Group 4"/>
          <p:cNvGrpSpPr/>
          <p:nvPr/>
        </p:nvGrpSpPr>
        <p:grpSpPr>
          <a:xfrm>
            <a:off x="555133" y="1972477"/>
            <a:ext cx="4122263" cy="362731"/>
            <a:chOff x="448467" y="2074215"/>
            <a:chExt cx="5496351" cy="483641"/>
          </a:xfrm>
        </p:grpSpPr>
        <p:sp>
          <p:nvSpPr>
            <p:cNvPr id="17" name="TextBox 16"/>
            <p:cNvSpPr txBox="1"/>
            <p:nvPr/>
          </p:nvSpPr>
          <p:spPr>
            <a:xfrm>
              <a:off x="991818" y="2106451"/>
              <a:ext cx="4953000" cy="451405"/>
            </a:xfrm>
            <a:prstGeom prst="rect">
              <a:avLst/>
            </a:prstGeom>
            <a:noFill/>
          </p:spPr>
          <p:txBody>
            <a:bodyPr wrap="square" rtlCol="0">
              <a:spAutoFit/>
            </a:bodyPr>
            <a:lstStyle/>
            <a:p>
              <a:r>
                <a:rPr lang="en-US" sz="1600" dirty="0" err="1" smtClean="0"/>
                <a:t>xCode</a:t>
              </a:r>
              <a:endParaRPr lang="en-US" sz="1600" dirty="0"/>
            </a:p>
          </p:txBody>
        </p:sp>
        <p:grpSp>
          <p:nvGrpSpPr>
            <p:cNvPr id="6" name="Group 5"/>
            <p:cNvGrpSpPr/>
            <p:nvPr/>
          </p:nvGrpSpPr>
          <p:grpSpPr>
            <a:xfrm>
              <a:off x="448467" y="2074215"/>
              <a:ext cx="464582" cy="464582"/>
              <a:chOff x="448467" y="2071851"/>
              <a:chExt cx="464582" cy="464582"/>
            </a:xfrm>
          </p:grpSpPr>
          <p:sp>
            <p:nvSpPr>
              <p:cNvPr id="40" name="Oval 39"/>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72508" y="2113322"/>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2</a:t>
                </a:r>
              </a:p>
            </p:txBody>
          </p:sp>
        </p:grpSp>
      </p:grpSp>
      <p:grpSp>
        <p:nvGrpSpPr>
          <p:cNvPr id="10" name="Group 9"/>
          <p:cNvGrpSpPr/>
          <p:nvPr/>
        </p:nvGrpSpPr>
        <p:grpSpPr>
          <a:xfrm>
            <a:off x="555133" y="2489132"/>
            <a:ext cx="5455763" cy="362729"/>
            <a:chOff x="448467" y="2763085"/>
            <a:chExt cx="7274350" cy="483638"/>
          </a:xfrm>
        </p:grpSpPr>
        <p:sp>
          <p:nvSpPr>
            <p:cNvPr id="18" name="TextBox 17"/>
            <p:cNvSpPr txBox="1"/>
            <p:nvPr/>
          </p:nvSpPr>
          <p:spPr>
            <a:xfrm>
              <a:off x="991818" y="2795318"/>
              <a:ext cx="6730999" cy="451405"/>
            </a:xfrm>
            <a:prstGeom prst="rect">
              <a:avLst/>
            </a:prstGeom>
            <a:noFill/>
          </p:spPr>
          <p:txBody>
            <a:bodyPr wrap="square" rtlCol="0">
              <a:spAutoFit/>
            </a:bodyPr>
            <a:lstStyle/>
            <a:p>
              <a:r>
                <a:rPr lang="en-US" sz="1600" dirty="0" err="1"/>
                <a:t>xCode</a:t>
              </a:r>
              <a:r>
                <a:rPr lang="en-US" sz="1600" dirty="0"/>
                <a:t> developer tools</a:t>
              </a:r>
            </a:p>
          </p:txBody>
        </p:sp>
        <p:grpSp>
          <p:nvGrpSpPr>
            <p:cNvPr id="7" name="Group 6"/>
            <p:cNvGrpSpPr/>
            <p:nvPr/>
          </p:nvGrpSpPr>
          <p:grpSpPr>
            <a:xfrm>
              <a:off x="448467" y="2763085"/>
              <a:ext cx="464582" cy="464582"/>
              <a:chOff x="448467" y="2760563"/>
              <a:chExt cx="464582" cy="464582"/>
            </a:xfrm>
          </p:grpSpPr>
          <p:sp>
            <p:nvSpPr>
              <p:cNvPr id="42" name="Oval 41"/>
              <p:cNvSpPr/>
              <p:nvPr/>
            </p:nvSpPr>
            <p:spPr>
              <a:xfrm>
                <a:off x="448467" y="2760563"/>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472508" y="2802034"/>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3</a:t>
                </a:r>
              </a:p>
            </p:txBody>
          </p:sp>
        </p:grpSp>
      </p:grpSp>
      <p:grpSp>
        <p:nvGrpSpPr>
          <p:cNvPr id="11" name="Group 10"/>
          <p:cNvGrpSpPr/>
          <p:nvPr/>
        </p:nvGrpSpPr>
        <p:grpSpPr>
          <a:xfrm>
            <a:off x="555133" y="3005781"/>
            <a:ext cx="5455763" cy="362731"/>
            <a:chOff x="448467" y="3451955"/>
            <a:chExt cx="7274350" cy="483641"/>
          </a:xfrm>
        </p:grpSpPr>
        <p:sp>
          <p:nvSpPr>
            <p:cNvPr id="19" name="TextBox 18"/>
            <p:cNvSpPr txBox="1"/>
            <p:nvPr/>
          </p:nvSpPr>
          <p:spPr>
            <a:xfrm>
              <a:off x="991818" y="3484191"/>
              <a:ext cx="6730999" cy="451405"/>
            </a:xfrm>
            <a:prstGeom prst="rect">
              <a:avLst/>
            </a:prstGeom>
            <a:noFill/>
          </p:spPr>
          <p:txBody>
            <a:bodyPr wrap="square" rtlCol="0">
              <a:spAutoFit/>
            </a:bodyPr>
            <a:lstStyle/>
            <a:p>
              <a:r>
                <a:rPr lang="en-US" sz="1600" dirty="0" smtClean="0"/>
                <a:t>Simulator or real device</a:t>
              </a:r>
              <a:endParaRPr lang="en-US" sz="1600" dirty="0"/>
            </a:p>
          </p:txBody>
        </p:sp>
        <p:grpSp>
          <p:nvGrpSpPr>
            <p:cNvPr id="8" name="Group 7"/>
            <p:cNvGrpSpPr/>
            <p:nvPr/>
          </p:nvGrpSpPr>
          <p:grpSpPr>
            <a:xfrm>
              <a:off x="448467" y="3451955"/>
              <a:ext cx="464582" cy="464582"/>
              <a:chOff x="448467" y="3449275"/>
              <a:chExt cx="464582" cy="464582"/>
            </a:xfrm>
          </p:grpSpPr>
          <p:sp>
            <p:nvSpPr>
              <p:cNvPr id="44" name="Oval 43"/>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2510" y="3490746"/>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4</a:t>
                </a:r>
              </a:p>
            </p:txBody>
          </p:sp>
        </p:grpSp>
      </p:grpSp>
      <p:grpSp>
        <p:nvGrpSpPr>
          <p:cNvPr id="33" name="Group 32"/>
          <p:cNvGrpSpPr/>
          <p:nvPr/>
        </p:nvGrpSpPr>
        <p:grpSpPr>
          <a:xfrm>
            <a:off x="542166" y="3520330"/>
            <a:ext cx="5455763" cy="362731"/>
            <a:chOff x="448467" y="3451955"/>
            <a:chExt cx="7274350" cy="483641"/>
          </a:xfrm>
        </p:grpSpPr>
        <p:sp>
          <p:nvSpPr>
            <p:cNvPr id="34" name="TextBox 33"/>
            <p:cNvSpPr txBox="1"/>
            <p:nvPr/>
          </p:nvSpPr>
          <p:spPr>
            <a:xfrm>
              <a:off x="991818" y="3484191"/>
              <a:ext cx="6730999" cy="451405"/>
            </a:xfrm>
            <a:prstGeom prst="rect">
              <a:avLst/>
            </a:prstGeom>
            <a:noFill/>
          </p:spPr>
          <p:txBody>
            <a:bodyPr wrap="square" rtlCol="0">
              <a:spAutoFit/>
            </a:bodyPr>
            <a:lstStyle/>
            <a:p>
              <a:pPr>
                <a:buClr>
                  <a:schemeClr val="bg1"/>
                </a:buClr>
                <a:buSzPct val="140000"/>
              </a:pPr>
              <a:r>
                <a:rPr lang="en-US" sz="1600" dirty="0" smtClean="0">
                  <a:solidFill>
                    <a:srgbClr val="444444"/>
                  </a:solidFill>
                  <a:latin typeface="+mj-lt"/>
                  <a:cs typeface="Trebuchet MS"/>
                </a:rPr>
                <a:t>Appium server</a:t>
              </a:r>
              <a:endParaRPr lang="en-US" sz="1600" dirty="0">
                <a:solidFill>
                  <a:srgbClr val="444444"/>
                </a:solidFill>
                <a:latin typeface="+mj-lt"/>
                <a:cs typeface="Trebuchet MS"/>
              </a:endParaRPr>
            </a:p>
          </p:txBody>
        </p:sp>
        <p:grpSp>
          <p:nvGrpSpPr>
            <p:cNvPr id="35" name="Group 34"/>
            <p:cNvGrpSpPr/>
            <p:nvPr/>
          </p:nvGrpSpPr>
          <p:grpSpPr>
            <a:xfrm>
              <a:off x="448467" y="3451955"/>
              <a:ext cx="464582" cy="464582"/>
              <a:chOff x="448467" y="3449275"/>
              <a:chExt cx="464582" cy="464582"/>
            </a:xfrm>
          </p:grpSpPr>
          <p:sp>
            <p:nvSpPr>
              <p:cNvPr id="36" name="Oval 35"/>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2551" y="3490746"/>
                <a:ext cx="417209" cy="406265"/>
              </a:xfrm>
              <a:prstGeom prst="rect">
                <a:avLst/>
              </a:prstGeom>
              <a:noFill/>
            </p:spPr>
            <p:txBody>
              <a:bodyPr wrap="none" tIns="27432" rtlCol="0">
                <a:spAutoFit/>
              </a:bodyPr>
              <a:lstStyle/>
              <a:p>
                <a:pPr algn="ctr"/>
                <a:r>
                  <a:rPr lang="en-US" sz="1500" dirty="0" smtClean="0">
                    <a:solidFill>
                      <a:schemeClr val="bg1"/>
                    </a:solidFill>
                    <a:latin typeface="Arial Black"/>
                    <a:cs typeface="Arial Black"/>
                  </a:rPr>
                  <a:t>5</a:t>
                </a:r>
                <a:endParaRPr lang="en-US" sz="1500" dirty="0">
                  <a:solidFill>
                    <a:schemeClr val="bg1"/>
                  </a:solidFill>
                  <a:latin typeface="Arial Black"/>
                  <a:cs typeface="Arial Black"/>
                </a:endParaRPr>
              </a:p>
            </p:txBody>
          </p:sp>
        </p:grpSp>
      </p:grpSp>
      <p:grpSp>
        <p:nvGrpSpPr>
          <p:cNvPr id="51" name="Group 50"/>
          <p:cNvGrpSpPr/>
          <p:nvPr/>
        </p:nvGrpSpPr>
        <p:grpSpPr>
          <a:xfrm>
            <a:off x="5021737" y="1455826"/>
            <a:ext cx="4122263" cy="348437"/>
            <a:chOff x="448467" y="1385345"/>
            <a:chExt cx="5496350" cy="464582"/>
          </a:xfrm>
        </p:grpSpPr>
        <p:sp>
          <p:nvSpPr>
            <p:cNvPr id="52" name="TextBox 51"/>
            <p:cNvSpPr txBox="1"/>
            <p:nvPr/>
          </p:nvSpPr>
          <p:spPr>
            <a:xfrm>
              <a:off x="991818" y="1417581"/>
              <a:ext cx="4952999" cy="430886"/>
            </a:xfrm>
            <a:prstGeom prst="rect">
              <a:avLst/>
            </a:prstGeom>
            <a:noFill/>
          </p:spPr>
          <p:txBody>
            <a:bodyPr wrap="square" rtlCol="0">
              <a:spAutoFit/>
            </a:bodyPr>
            <a:lstStyle/>
            <a:p>
              <a:pPr>
                <a:buClr>
                  <a:schemeClr val="bg1"/>
                </a:buClr>
                <a:buSzPct val="140000"/>
              </a:pPr>
              <a:r>
                <a:rPr lang="en-US" sz="1500" dirty="0" smtClean="0">
                  <a:solidFill>
                    <a:srgbClr val="444444"/>
                  </a:solidFill>
                  <a:latin typeface="+mj-lt"/>
                  <a:cs typeface="Trebuchet MS"/>
                </a:rPr>
                <a:t>Android SDK</a:t>
              </a:r>
              <a:endParaRPr lang="en-US" sz="1500" dirty="0">
                <a:solidFill>
                  <a:srgbClr val="444444"/>
                </a:solidFill>
                <a:latin typeface="+mj-lt"/>
                <a:cs typeface="Trebuchet MS"/>
              </a:endParaRPr>
            </a:p>
          </p:txBody>
        </p:sp>
        <p:grpSp>
          <p:nvGrpSpPr>
            <p:cNvPr id="53" name="Group 52"/>
            <p:cNvGrpSpPr/>
            <p:nvPr/>
          </p:nvGrpSpPr>
          <p:grpSpPr>
            <a:xfrm>
              <a:off x="448467" y="1385345"/>
              <a:ext cx="464582" cy="464582"/>
              <a:chOff x="448467" y="1385718"/>
              <a:chExt cx="464582" cy="464582"/>
            </a:xfrm>
          </p:grpSpPr>
          <p:sp>
            <p:nvSpPr>
              <p:cNvPr id="54" name="Oval 53"/>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p:cNvSpPr txBox="1"/>
              <p:nvPr/>
            </p:nvSpPr>
            <p:spPr>
              <a:xfrm>
                <a:off x="470439" y="1427189"/>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1</a:t>
                </a:r>
              </a:p>
            </p:txBody>
          </p:sp>
        </p:grpSp>
      </p:grpSp>
      <p:grpSp>
        <p:nvGrpSpPr>
          <p:cNvPr id="56" name="Group 55"/>
          <p:cNvGrpSpPr/>
          <p:nvPr/>
        </p:nvGrpSpPr>
        <p:grpSpPr>
          <a:xfrm>
            <a:off x="5021737" y="1972477"/>
            <a:ext cx="4122263" cy="362731"/>
            <a:chOff x="448467" y="2074215"/>
            <a:chExt cx="5496351" cy="483641"/>
          </a:xfrm>
        </p:grpSpPr>
        <p:sp>
          <p:nvSpPr>
            <p:cNvPr id="57" name="TextBox 56"/>
            <p:cNvSpPr txBox="1"/>
            <p:nvPr/>
          </p:nvSpPr>
          <p:spPr>
            <a:xfrm>
              <a:off x="991818" y="2106451"/>
              <a:ext cx="4953000" cy="451405"/>
            </a:xfrm>
            <a:prstGeom prst="rect">
              <a:avLst/>
            </a:prstGeom>
            <a:noFill/>
          </p:spPr>
          <p:txBody>
            <a:bodyPr wrap="square" rtlCol="0">
              <a:spAutoFit/>
            </a:bodyPr>
            <a:lstStyle/>
            <a:p>
              <a:r>
                <a:rPr lang="en-US" sz="1600" dirty="0" smtClean="0"/>
                <a:t>Emulator or real device</a:t>
              </a:r>
              <a:endParaRPr lang="en-US" sz="1600" dirty="0"/>
            </a:p>
          </p:txBody>
        </p:sp>
        <p:grpSp>
          <p:nvGrpSpPr>
            <p:cNvPr id="58" name="Group 57"/>
            <p:cNvGrpSpPr/>
            <p:nvPr/>
          </p:nvGrpSpPr>
          <p:grpSpPr>
            <a:xfrm>
              <a:off x="448467" y="2074215"/>
              <a:ext cx="464582" cy="464582"/>
              <a:chOff x="448467" y="2071851"/>
              <a:chExt cx="464582" cy="464582"/>
            </a:xfrm>
          </p:grpSpPr>
          <p:sp>
            <p:nvSpPr>
              <p:cNvPr id="59" name="Oval 58"/>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2508" y="2113322"/>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2</a:t>
                </a:r>
              </a:p>
            </p:txBody>
          </p:sp>
        </p:grpSp>
      </p:grpSp>
      <p:grpSp>
        <p:nvGrpSpPr>
          <p:cNvPr id="61" name="Group 60"/>
          <p:cNvGrpSpPr/>
          <p:nvPr/>
        </p:nvGrpSpPr>
        <p:grpSpPr>
          <a:xfrm>
            <a:off x="5021737" y="2489130"/>
            <a:ext cx="5455763" cy="362731"/>
            <a:chOff x="448467" y="2763085"/>
            <a:chExt cx="7274350" cy="483641"/>
          </a:xfrm>
        </p:grpSpPr>
        <p:sp>
          <p:nvSpPr>
            <p:cNvPr id="62" name="TextBox 61"/>
            <p:cNvSpPr txBox="1"/>
            <p:nvPr/>
          </p:nvSpPr>
          <p:spPr>
            <a:xfrm>
              <a:off x="991818" y="2795321"/>
              <a:ext cx="6730999" cy="451405"/>
            </a:xfrm>
            <a:prstGeom prst="rect">
              <a:avLst/>
            </a:prstGeom>
            <a:noFill/>
          </p:spPr>
          <p:txBody>
            <a:bodyPr wrap="square" rtlCol="0">
              <a:spAutoFit/>
            </a:bodyPr>
            <a:lstStyle/>
            <a:p>
              <a:r>
                <a:rPr lang="en-US" sz="1600" dirty="0" smtClean="0"/>
                <a:t>Appium server</a:t>
              </a:r>
              <a:endParaRPr lang="en-US" sz="1600" dirty="0"/>
            </a:p>
          </p:txBody>
        </p:sp>
        <p:grpSp>
          <p:nvGrpSpPr>
            <p:cNvPr id="63" name="Group 62"/>
            <p:cNvGrpSpPr/>
            <p:nvPr/>
          </p:nvGrpSpPr>
          <p:grpSpPr>
            <a:xfrm>
              <a:off x="448467" y="2763085"/>
              <a:ext cx="464582" cy="464582"/>
              <a:chOff x="448467" y="2760563"/>
              <a:chExt cx="464582" cy="464582"/>
            </a:xfrm>
          </p:grpSpPr>
          <p:sp>
            <p:nvSpPr>
              <p:cNvPr id="64" name="Oval 63"/>
              <p:cNvSpPr/>
              <p:nvPr/>
            </p:nvSpPr>
            <p:spPr>
              <a:xfrm>
                <a:off x="448467" y="2760563"/>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TextBox 64"/>
              <p:cNvSpPr txBox="1"/>
              <p:nvPr/>
            </p:nvSpPr>
            <p:spPr>
              <a:xfrm>
                <a:off x="472508" y="2802034"/>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3</a:t>
                </a:r>
              </a:p>
            </p:txBody>
          </p:sp>
        </p:grpSp>
      </p:grpSp>
      <p:sp>
        <p:nvSpPr>
          <p:cNvPr id="4" name="TextBox 3"/>
          <p:cNvSpPr txBox="1"/>
          <p:nvPr/>
        </p:nvSpPr>
        <p:spPr>
          <a:xfrm>
            <a:off x="1565663" y="778681"/>
            <a:ext cx="505267" cy="369332"/>
          </a:xfrm>
          <a:prstGeom prst="rect">
            <a:avLst/>
          </a:prstGeom>
          <a:noFill/>
        </p:spPr>
        <p:txBody>
          <a:bodyPr wrap="none" rtlCol="0">
            <a:spAutoFit/>
          </a:bodyPr>
          <a:lstStyle/>
          <a:p>
            <a:r>
              <a:rPr lang="en-US" sz="1800" b="1" dirty="0" smtClean="0"/>
              <a:t>iOS</a:t>
            </a:r>
          </a:p>
        </p:txBody>
      </p:sp>
      <p:sp>
        <p:nvSpPr>
          <p:cNvPr id="9" name="TextBox 8"/>
          <p:cNvSpPr txBox="1"/>
          <p:nvPr/>
        </p:nvSpPr>
        <p:spPr>
          <a:xfrm>
            <a:off x="6131085" y="784721"/>
            <a:ext cx="952890" cy="369332"/>
          </a:xfrm>
          <a:prstGeom prst="rect">
            <a:avLst/>
          </a:prstGeom>
          <a:noFill/>
        </p:spPr>
        <p:txBody>
          <a:bodyPr wrap="none" rtlCol="0">
            <a:spAutoFit/>
          </a:bodyPr>
          <a:lstStyle/>
          <a:p>
            <a:r>
              <a:rPr lang="en-US" sz="1800" b="1" dirty="0" smtClean="0"/>
              <a:t>Android</a:t>
            </a:r>
            <a:endParaRPr lang="en-US" sz="1800" b="1" dirty="0"/>
          </a:p>
        </p:txBody>
      </p:sp>
      <p:grpSp>
        <p:nvGrpSpPr>
          <p:cNvPr id="81" name="Group 80"/>
          <p:cNvGrpSpPr/>
          <p:nvPr/>
        </p:nvGrpSpPr>
        <p:grpSpPr>
          <a:xfrm>
            <a:off x="5021737" y="2967844"/>
            <a:ext cx="1528764" cy="362731"/>
            <a:chOff x="448467" y="3451955"/>
            <a:chExt cx="2038352" cy="483641"/>
          </a:xfrm>
        </p:grpSpPr>
        <p:sp>
          <p:nvSpPr>
            <p:cNvPr id="82" name="TextBox 81"/>
            <p:cNvSpPr txBox="1"/>
            <p:nvPr/>
          </p:nvSpPr>
          <p:spPr>
            <a:xfrm>
              <a:off x="991818" y="3484191"/>
              <a:ext cx="1495001" cy="451405"/>
            </a:xfrm>
            <a:prstGeom prst="rect">
              <a:avLst/>
            </a:prstGeom>
            <a:noFill/>
          </p:spPr>
          <p:txBody>
            <a:bodyPr wrap="square" rtlCol="0">
              <a:spAutoFit/>
            </a:bodyPr>
            <a:lstStyle/>
            <a:p>
              <a:pPr>
                <a:buClr>
                  <a:schemeClr val="bg1"/>
                </a:buClr>
                <a:buSzPct val="140000"/>
              </a:pPr>
              <a:r>
                <a:rPr lang="en-US" sz="1600" dirty="0" smtClean="0">
                  <a:solidFill>
                    <a:srgbClr val="444444"/>
                  </a:solidFill>
                  <a:latin typeface="+mj-lt"/>
                  <a:cs typeface="Trebuchet MS"/>
                </a:rPr>
                <a:t>JDK 1.6+</a:t>
              </a:r>
              <a:endParaRPr lang="en-US" sz="1600" dirty="0">
                <a:solidFill>
                  <a:srgbClr val="444444"/>
                </a:solidFill>
                <a:latin typeface="+mj-lt"/>
                <a:cs typeface="Trebuchet MS"/>
              </a:endParaRPr>
            </a:p>
          </p:txBody>
        </p:sp>
        <p:grpSp>
          <p:nvGrpSpPr>
            <p:cNvPr id="83" name="Group 82"/>
            <p:cNvGrpSpPr/>
            <p:nvPr/>
          </p:nvGrpSpPr>
          <p:grpSpPr>
            <a:xfrm>
              <a:off x="448467" y="3451955"/>
              <a:ext cx="464582" cy="464582"/>
              <a:chOff x="448467" y="3449275"/>
              <a:chExt cx="464582" cy="464582"/>
            </a:xfrm>
          </p:grpSpPr>
          <p:sp>
            <p:nvSpPr>
              <p:cNvPr id="84" name="Oval 83"/>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472551" y="3490746"/>
                <a:ext cx="417209" cy="406265"/>
              </a:xfrm>
              <a:prstGeom prst="rect">
                <a:avLst/>
              </a:prstGeom>
              <a:noFill/>
            </p:spPr>
            <p:txBody>
              <a:bodyPr wrap="none" tIns="27432" rtlCol="0">
                <a:spAutoFit/>
              </a:bodyPr>
              <a:lstStyle/>
              <a:p>
                <a:pPr algn="ctr"/>
                <a:r>
                  <a:rPr lang="en-US" sz="1500" dirty="0" smtClean="0">
                    <a:solidFill>
                      <a:schemeClr val="bg1"/>
                    </a:solidFill>
                    <a:latin typeface="Arial Black"/>
                    <a:cs typeface="Arial Black"/>
                  </a:rPr>
                  <a:t>4</a:t>
                </a:r>
                <a:endParaRPr lang="en-US" sz="1500" dirty="0">
                  <a:solidFill>
                    <a:schemeClr val="bg1"/>
                  </a:solidFill>
                  <a:latin typeface="Arial Black"/>
                  <a:cs typeface="Arial Black"/>
                </a:endParaRPr>
              </a:p>
            </p:txBody>
          </p:sp>
        </p:grpSp>
      </p:grpSp>
      <p:grpSp>
        <p:nvGrpSpPr>
          <p:cNvPr id="86" name="Group 85"/>
          <p:cNvGrpSpPr/>
          <p:nvPr/>
        </p:nvGrpSpPr>
        <p:grpSpPr>
          <a:xfrm>
            <a:off x="542166" y="4034229"/>
            <a:ext cx="1528764" cy="362731"/>
            <a:chOff x="448467" y="3451955"/>
            <a:chExt cx="2038352" cy="483641"/>
          </a:xfrm>
        </p:grpSpPr>
        <p:sp>
          <p:nvSpPr>
            <p:cNvPr id="87" name="TextBox 86"/>
            <p:cNvSpPr txBox="1"/>
            <p:nvPr/>
          </p:nvSpPr>
          <p:spPr>
            <a:xfrm>
              <a:off x="991818" y="3484191"/>
              <a:ext cx="1495001" cy="451405"/>
            </a:xfrm>
            <a:prstGeom prst="rect">
              <a:avLst/>
            </a:prstGeom>
            <a:noFill/>
          </p:spPr>
          <p:txBody>
            <a:bodyPr wrap="square" rtlCol="0">
              <a:spAutoFit/>
            </a:bodyPr>
            <a:lstStyle/>
            <a:p>
              <a:pPr>
                <a:buClr>
                  <a:schemeClr val="bg1"/>
                </a:buClr>
                <a:buSzPct val="140000"/>
              </a:pPr>
              <a:r>
                <a:rPr lang="en-US" sz="1600" dirty="0" smtClean="0">
                  <a:solidFill>
                    <a:srgbClr val="444444"/>
                  </a:solidFill>
                  <a:latin typeface="+mj-lt"/>
                  <a:cs typeface="Trebuchet MS"/>
                </a:rPr>
                <a:t>JDK 1.6+</a:t>
              </a:r>
              <a:endParaRPr lang="en-US" sz="1600" dirty="0">
                <a:solidFill>
                  <a:srgbClr val="444444"/>
                </a:solidFill>
                <a:latin typeface="+mj-lt"/>
                <a:cs typeface="Trebuchet MS"/>
              </a:endParaRPr>
            </a:p>
          </p:txBody>
        </p:sp>
        <p:grpSp>
          <p:nvGrpSpPr>
            <p:cNvPr id="88" name="Group 87"/>
            <p:cNvGrpSpPr/>
            <p:nvPr/>
          </p:nvGrpSpPr>
          <p:grpSpPr>
            <a:xfrm>
              <a:off x="448467" y="3451955"/>
              <a:ext cx="464582" cy="464582"/>
              <a:chOff x="448467" y="3449275"/>
              <a:chExt cx="464582" cy="464582"/>
            </a:xfrm>
          </p:grpSpPr>
          <p:sp>
            <p:nvSpPr>
              <p:cNvPr id="89" name="Oval 88"/>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472551" y="3490746"/>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6</a:t>
                </a:r>
              </a:p>
            </p:txBody>
          </p:sp>
        </p:grpSp>
      </p:grpSp>
    </p:spTree>
    <p:extLst>
      <p:ext uri="{BB962C8B-B14F-4D97-AF65-F5344CB8AC3E}">
        <p14:creationId xmlns:p14="http://schemas.microsoft.com/office/powerpoint/2010/main" val="532487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normAutofit/>
          </a:bodyPr>
          <a:lstStyle/>
          <a:p>
            <a:r>
              <a:rPr lang="en-US" dirty="0" smtClean="0"/>
              <a:t>PREREQUISITES </a:t>
            </a:r>
          </a:p>
          <a:p>
            <a:r>
              <a:rPr lang="en-US" sz="1400" dirty="0" smtClean="0"/>
              <a:t>Application requirements</a:t>
            </a:r>
            <a:endParaRPr lang="en-US" sz="1400" dirty="0"/>
          </a:p>
        </p:txBody>
      </p:sp>
      <p:sp>
        <p:nvSpPr>
          <p:cNvPr id="9" name="TextBox 8"/>
          <p:cNvSpPr txBox="1"/>
          <p:nvPr/>
        </p:nvSpPr>
        <p:spPr>
          <a:xfrm>
            <a:off x="6352094" y="1162735"/>
            <a:ext cx="1956048" cy="738664"/>
          </a:xfrm>
          <a:prstGeom prst="rect">
            <a:avLst/>
          </a:prstGeom>
          <a:noFill/>
        </p:spPr>
        <p:txBody>
          <a:bodyPr wrap="none" rtlCol="0">
            <a:spAutoFit/>
          </a:bodyPr>
          <a:lstStyle/>
          <a:p>
            <a:pPr algn="ctr"/>
            <a:r>
              <a:rPr lang="en-US" b="1" dirty="0" smtClean="0"/>
              <a:t>Android platform</a:t>
            </a:r>
          </a:p>
          <a:p>
            <a:pPr marL="285750" indent="-285750">
              <a:buClr>
                <a:schemeClr val="accent3"/>
              </a:buClr>
              <a:buFont typeface="Arial" panose="020B0604020202020204" pitchFamily="34" charset="0"/>
              <a:buChar char="•"/>
            </a:pPr>
            <a:r>
              <a:rPr lang="en-US" dirty="0" smtClean="0"/>
              <a:t>Application .</a:t>
            </a:r>
            <a:r>
              <a:rPr lang="en-US" dirty="0" err="1" smtClean="0"/>
              <a:t>apk</a:t>
            </a:r>
            <a:r>
              <a:rPr lang="en-US" dirty="0" smtClean="0"/>
              <a:t> file</a:t>
            </a:r>
            <a:r>
              <a:rPr lang="en-US" dirty="0"/>
              <a:t> </a:t>
            </a:r>
            <a:endParaRPr lang="en-US" dirty="0" smtClean="0"/>
          </a:p>
          <a:p>
            <a:pPr>
              <a:buClr>
                <a:schemeClr val="accent3"/>
              </a:buClr>
            </a:pPr>
            <a:r>
              <a:rPr lang="en-US" dirty="0" smtClean="0"/>
              <a:t>or installed application</a:t>
            </a:r>
          </a:p>
        </p:txBody>
      </p:sp>
      <p:sp>
        <p:nvSpPr>
          <p:cNvPr id="20" name="TextBox 19"/>
          <p:cNvSpPr txBox="1"/>
          <p:nvPr/>
        </p:nvSpPr>
        <p:spPr>
          <a:xfrm>
            <a:off x="286435" y="1224957"/>
            <a:ext cx="2794291" cy="954107"/>
          </a:xfrm>
          <a:prstGeom prst="rect">
            <a:avLst/>
          </a:prstGeom>
          <a:noFill/>
        </p:spPr>
        <p:txBody>
          <a:bodyPr wrap="none" rtlCol="0">
            <a:spAutoFit/>
          </a:bodyPr>
          <a:lstStyle/>
          <a:p>
            <a:pPr algn="ctr"/>
            <a:r>
              <a:rPr lang="en-US" b="1" dirty="0"/>
              <a:t>iOS </a:t>
            </a:r>
            <a:r>
              <a:rPr lang="en-US" b="1" dirty="0" smtClean="0"/>
              <a:t>Real device</a:t>
            </a:r>
          </a:p>
          <a:p>
            <a:pPr marL="285750" indent="-285750">
              <a:buClr>
                <a:schemeClr val="accent3"/>
              </a:buClr>
              <a:buFont typeface="Arial" panose="020B0604020202020204" pitchFamily="34" charset="0"/>
              <a:buChar char="•"/>
            </a:pPr>
            <a:r>
              <a:rPr lang="en-US" dirty="0" smtClean="0"/>
              <a:t>Signed for development .</a:t>
            </a:r>
            <a:r>
              <a:rPr lang="en-US" dirty="0" err="1" smtClean="0"/>
              <a:t>ipa</a:t>
            </a:r>
            <a:r>
              <a:rPr lang="en-US" dirty="0" smtClean="0"/>
              <a:t> file</a:t>
            </a:r>
          </a:p>
          <a:p>
            <a:pPr marL="285750" indent="-285750">
              <a:buClr>
                <a:schemeClr val="accent3"/>
              </a:buClr>
              <a:buFont typeface="Arial" panose="020B0604020202020204" pitchFamily="34" charset="0"/>
              <a:buChar char="•"/>
            </a:pPr>
            <a:r>
              <a:rPr lang="en-US" dirty="0" smtClean="0"/>
              <a:t>Provisioning profile on device</a:t>
            </a:r>
          </a:p>
          <a:p>
            <a:endParaRPr lang="en-US" dirty="0"/>
          </a:p>
        </p:txBody>
      </p:sp>
      <p:sp>
        <p:nvSpPr>
          <p:cNvPr id="21" name="TextBox 20"/>
          <p:cNvSpPr txBox="1"/>
          <p:nvPr/>
        </p:nvSpPr>
        <p:spPr>
          <a:xfrm>
            <a:off x="3754021" y="1224957"/>
            <a:ext cx="1924778" cy="738664"/>
          </a:xfrm>
          <a:prstGeom prst="rect">
            <a:avLst/>
          </a:prstGeom>
          <a:noFill/>
        </p:spPr>
        <p:txBody>
          <a:bodyPr wrap="square" rtlCol="0">
            <a:spAutoFit/>
          </a:bodyPr>
          <a:lstStyle/>
          <a:p>
            <a:pPr algn="ctr"/>
            <a:r>
              <a:rPr lang="en-US" b="1" dirty="0"/>
              <a:t>iOS </a:t>
            </a:r>
            <a:r>
              <a:rPr lang="en-US" b="1" dirty="0" smtClean="0"/>
              <a:t>Simulator</a:t>
            </a:r>
          </a:p>
          <a:p>
            <a:pPr marL="285750" indent="-285750">
              <a:buClr>
                <a:schemeClr val="accent3"/>
              </a:buClr>
              <a:buFont typeface="Arial" panose="020B0604020202020204" pitchFamily="34" charset="0"/>
              <a:buChar char="•"/>
            </a:pPr>
            <a:r>
              <a:rPr lang="en-US" dirty="0" smtClean="0"/>
              <a:t>Pre-built for simulator .app file</a:t>
            </a:r>
            <a:endParaRPr lang="en-US" dirty="0"/>
          </a:p>
        </p:txBody>
      </p:sp>
      <p:pic>
        <p:nvPicPr>
          <p:cNvPr id="2052" name="Picture 4" descr="../Art/AdHocProfileLaunch_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35" y="2252383"/>
            <a:ext cx="2915572" cy="238607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developer.apple.com/library/ios/documentation/IDEs/Conceptual/iOS_Simulator_Guide/Art/launch_2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873" y="2252383"/>
            <a:ext cx="1467074" cy="2467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developer.android.com/design/media/ui_overview_all_app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484" y="2252383"/>
            <a:ext cx="1241728" cy="220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93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RUN APPIUM SERVER</a:t>
            </a:r>
            <a:endParaRPr lang="en-US" dirty="0"/>
          </a:p>
        </p:txBody>
      </p:sp>
      <p:sp>
        <p:nvSpPr>
          <p:cNvPr id="7" name="Rectangle 6"/>
          <p:cNvSpPr/>
          <p:nvPr/>
        </p:nvSpPr>
        <p:spPr>
          <a:xfrm>
            <a:off x="1142543" y="704850"/>
            <a:ext cx="537320" cy="415048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2FC2D9"/>
              </a:solidFill>
            </a:endParaRPr>
          </a:p>
        </p:txBody>
      </p:sp>
      <p:grpSp>
        <p:nvGrpSpPr>
          <p:cNvPr id="4" name="Group 3"/>
          <p:cNvGrpSpPr/>
          <p:nvPr/>
        </p:nvGrpSpPr>
        <p:grpSpPr>
          <a:xfrm>
            <a:off x="1143000" y="2419992"/>
            <a:ext cx="6858002" cy="1070391"/>
            <a:chOff x="0" y="3226656"/>
            <a:chExt cx="9144002" cy="1427188"/>
          </a:xfrm>
        </p:grpSpPr>
        <p:sp>
          <p:nvSpPr>
            <p:cNvPr id="6" name="Content Placeholder 46"/>
            <p:cNvSpPr txBox="1">
              <a:spLocks/>
            </p:cNvSpPr>
            <p:nvPr/>
          </p:nvSpPr>
          <p:spPr>
            <a:xfrm>
              <a:off x="980863" y="3226656"/>
              <a:ext cx="6989383" cy="1157240"/>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RUN VIA COMMAND LINE WITH NODE.JS </a:t>
              </a:r>
              <a:r>
                <a:rPr lang="en-US" sz="1200" dirty="0" smtClean="0">
                  <a:latin typeface="Arial Black"/>
                  <a:cs typeface="Arial Black"/>
                </a:rPr>
                <a:t>LIBRARY:</a:t>
              </a:r>
            </a:p>
            <a:p>
              <a:pPr marL="0" indent="0">
                <a:buNone/>
              </a:pPr>
              <a:r>
                <a:rPr lang="en-US" sz="1600" dirty="0" err="1" smtClean="0">
                  <a:latin typeface="+mn-lt"/>
                  <a:cs typeface="Arial Black"/>
                </a:rPr>
                <a:t>npm</a:t>
              </a:r>
              <a:r>
                <a:rPr lang="en-US" sz="1600" dirty="0" smtClean="0">
                  <a:latin typeface="+mn-lt"/>
                  <a:cs typeface="Arial Black"/>
                </a:rPr>
                <a:t> install –g appium </a:t>
              </a:r>
            </a:p>
            <a:p>
              <a:pPr marL="0" indent="0">
                <a:buNone/>
              </a:pPr>
              <a:r>
                <a:rPr lang="en-US" sz="1600" dirty="0" smtClean="0">
                  <a:latin typeface="+mn-lt"/>
                  <a:cs typeface="Arial Black"/>
                </a:rPr>
                <a:t>appium</a:t>
              </a:r>
              <a:endParaRPr lang="en-US" sz="1600" dirty="0">
                <a:latin typeface="+mn-lt"/>
                <a:cs typeface="Arial Black"/>
              </a:endParaRPr>
            </a:p>
          </p:txBody>
        </p:sp>
        <p:sp>
          <p:nvSpPr>
            <p:cNvPr id="9" name="Oval 8"/>
            <p:cNvSpPr/>
            <p:nvPr/>
          </p:nvSpPr>
          <p:spPr>
            <a:xfrm>
              <a:off x="458788" y="3484575"/>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2</a:t>
              </a:r>
            </a:p>
          </p:txBody>
        </p:sp>
        <p:cxnSp>
          <p:nvCxnSpPr>
            <p:cNvPr id="11" name="Straight Connector 10"/>
            <p:cNvCxnSpPr/>
            <p:nvPr/>
          </p:nvCxnSpPr>
          <p:spPr>
            <a:xfrm flipH="1">
              <a:off x="0" y="4653844"/>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143000" y="1049710"/>
            <a:ext cx="6858002" cy="1034005"/>
            <a:chOff x="0" y="1399612"/>
            <a:chExt cx="9144002" cy="1378674"/>
          </a:xfrm>
        </p:grpSpPr>
        <p:sp>
          <p:nvSpPr>
            <p:cNvPr id="8" name="Oval 7"/>
            <p:cNvSpPr/>
            <p:nvPr/>
          </p:nvSpPr>
          <p:spPr>
            <a:xfrm>
              <a:off x="458788" y="1630375"/>
              <a:ext cx="464582" cy="464582"/>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chemeClr val="bg1"/>
                  </a:solidFill>
                  <a:latin typeface="Arial Black"/>
                  <a:cs typeface="Arial Black"/>
                </a:rPr>
                <a:t>1</a:t>
              </a:r>
            </a:p>
          </p:txBody>
        </p:sp>
        <p:cxnSp>
          <p:nvCxnSpPr>
            <p:cNvPr id="12" name="Straight Connector 11"/>
            <p:cNvCxnSpPr/>
            <p:nvPr/>
          </p:nvCxnSpPr>
          <p:spPr>
            <a:xfrm flipH="1">
              <a:off x="0" y="2778286"/>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46"/>
            <p:cNvSpPr txBox="1">
              <a:spLocks/>
            </p:cNvSpPr>
            <p:nvPr/>
          </p:nvSpPr>
          <p:spPr>
            <a:xfrm>
              <a:off x="994521" y="1399612"/>
              <a:ext cx="5342780" cy="1091582"/>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RUN AS DESKTOP </a:t>
              </a:r>
              <a:r>
                <a:rPr lang="en-US" sz="1200" dirty="0" smtClean="0">
                  <a:latin typeface="Arial Black"/>
                  <a:cs typeface="Arial Black"/>
                </a:rPr>
                <a:t>APP: </a:t>
              </a:r>
            </a:p>
            <a:p>
              <a:pPr marL="0" indent="0">
                <a:buNone/>
              </a:pPr>
              <a:r>
                <a:rPr lang="en-US" sz="1600" dirty="0" smtClean="0">
                  <a:latin typeface="+mn-lt"/>
                  <a:cs typeface="Arial Black"/>
                </a:rPr>
                <a:t>download Appium </a:t>
              </a:r>
              <a:r>
                <a:rPr lang="en-US" sz="1600" dirty="0" err="1" smtClean="0">
                  <a:latin typeface="+mn-lt"/>
                  <a:cs typeface="Arial Black"/>
                </a:rPr>
                <a:t>gui</a:t>
              </a:r>
              <a:r>
                <a:rPr lang="en-US" sz="1600" dirty="0" smtClean="0">
                  <a:latin typeface="+mn-lt"/>
                  <a:cs typeface="Arial Black"/>
                </a:rPr>
                <a:t>, unpack it and run binary</a:t>
              </a:r>
              <a:endParaRPr lang="en-US" sz="1600" dirty="0">
                <a:latin typeface="+mn-lt"/>
                <a:cs typeface="Arial Black"/>
              </a:endParaRPr>
            </a:p>
          </p:txBody>
        </p:sp>
      </p:grpSp>
      <p:grpSp>
        <p:nvGrpSpPr>
          <p:cNvPr id="17" name="Group 16"/>
          <p:cNvGrpSpPr/>
          <p:nvPr/>
        </p:nvGrpSpPr>
        <p:grpSpPr>
          <a:xfrm>
            <a:off x="1487092" y="3843020"/>
            <a:ext cx="4408883" cy="818686"/>
            <a:chOff x="458788" y="5124024"/>
            <a:chExt cx="5878511" cy="1091579"/>
          </a:xfrm>
        </p:grpSpPr>
        <p:sp>
          <p:nvSpPr>
            <p:cNvPr id="10" name="Oval 9"/>
            <p:cNvSpPr/>
            <p:nvPr/>
          </p:nvSpPr>
          <p:spPr>
            <a:xfrm>
              <a:off x="458788" y="5347242"/>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3</a:t>
              </a:r>
            </a:p>
          </p:txBody>
        </p:sp>
        <p:sp>
          <p:nvSpPr>
            <p:cNvPr id="16" name="Content Placeholder 46"/>
            <p:cNvSpPr txBox="1">
              <a:spLocks/>
            </p:cNvSpPr>
            <p:nvPr/>
          </p:nvSpPr>
          <p:spPr>
            <a:xfrm>
              <a:off x="994520" y="5124024"/>
              <a:ext cx="5342779" cy="1091579"/>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latin typeface="Arial Black"/>
                  <a:cs typeface="Arial Black"/>
                </a:rPr>
                <a:t>BUILD FROM SOURSE CODE AND THAN </a:t>
              </a:r>
              <a:r>
                <a:rPr lang="en-US" sz="1200" dirty="0" smtClean="0">
                  <a:latin typeface="Arial Black"/>
                  <a:cs typeface="Arial Black"/>
                </a:rPr>
                <a:t>RUN:</a:t>
              </a:r>
            </a:p>
            <a:p>
              <a:pPr marL="0" indent="0">
                <a:buNone/>
              </a:pPr>
              <a:r>
                <a:rPr lang="en-US" sz="1600" dirty="0" smtClean="0">
                  <a:latin typeface="+mn-lt"/>
                  <a:cs typeface="Arial Black"/>
                </a:rPr>
                <a:t>clone repository from </a:t>
              </a:r>
              <a:r>
                <a:rPr lang="en-US" sz="1600" dirty="0" err="1" smtClean="0">
                  <a:latin typeface="+mn-lt"/>
                  <a:cs typeface="Arial Black"/>
                </a:rPr>
                <a:t>github</a:t>
              </a:r>
              <a:r>
                <a:rPr lang="en-US" sz="1600" dirty="0" smtClean="0">
                  <a:latin typeface="+mn-lt"/>
                  <a:cs typeface="Arial Black"/>
                </a:rPr>
                <a:t> and run build script</a:t>
              </a:r>
              <a:endParaRPr lang="en-US" sz="1600" dirty="0">
                <a:latin typeface="+mn-lt"/>
                <a:cs typeface="Arial Black"/>
              </a:endParaRPr>
            </a:p>
          </p:txBody>
        </p:sp>
      </p:grpSp>
    </p:spTree>
    <p:extLst>
      <p:ext uri="{BB962C8B-B14F-4D97-AF65-F5344CB8AC3E}">
        <p14:creationId xmlns:p14="http://schemas.microsoft.com/office/powerpoint/2010/main" val="3564287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INSTALL ANDROID SDK</a:t>
            </a:r>
            <a:endParaRPr lang="en-US" dirty="0"/>
          </a:p>
        </p:txBody>
      </p:sp>
      <p:sp>
        <p:nvSpPr>
          <p:cNvPr id="7" name="Rectangle 6"/>
          <p:cNvSpPr/>
          <p:nvPr/>
        </p:nvSpPr>
        <p:spPr>
          <a:xfrm>
            <a:off x="1142543" y="704850"/>
            <a:ext cx="537320" cy="415048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rgbClr val="2FC2D9"/>
              </a:solidFill>
            </a:endParaRPr>
          </a:p>
        </p:txBody>
      </p:sp>
      <p:grpSp>
        <p:nvGrpSpPr>
          <p:cNvPr id="4" name="Group 3"/>
          <p:cNvGrpSpPr/>
          <p:nvPr/>
        </p:nvGrpSpPr>
        <p:grpSpPr>
          <a:xfrm>
            <a:off x="1143000" y="2365416"/>
            <a:ext cx="6858002" cy="1124968"/>
            <a:chOff x="0" y="3153887"/>
            <a:chExt cx="9144002" cy="1499957"/>
          </a:xfrm>
        </p:grpSpPr>
        <p:sp>
          <p:nvSpPr>
            <p:cNvPr id="6" name="Content Placeholder 46"/>
            <p:cNvSpPr txBox="1">
              <a:spLocks/>
            </p:cNvSpPr>
            <p:nvPr/>
          </p:nvSpPr>
          <p:spPr>
            <a:xfrm>
              <a:off x="994520" y="3153887"/>
              <a:ext cx="6989383" cy="1231106"/>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latin typeface="+mn-lt"/>
                  <a:cs typeface="Arial Black"/>
                </a:rPr>
                <a:t>Add $ANDROID_HOME to environment variables with path to SDK. Add folder $ANDROID_HOME/platform-tools to $PATH variable.</a:t>
              </a:r>
              <a:endParaRPr lang="en-US" sz="1800" dirty="0">
                <a:latin typeface="+mn-lt"/>
                <a:cs typeface="Arial Black"/>
              </a:endParaRPr>
            </a:p>
          </p:txBody>
        </p:sp>
        <p:sp>
          <p:nvSpPr>
            <p:cNvPr id="9" name="Oval 8"/>
            <p:cNvSpPr/>
            <p:nvPr/>
          </p:nvSpPr>
          <p:spPr>
            <a:xfrm>
              <a:off x="458788" y="3484575"/>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2</a:t>
              </a:r>
            </a:p>
          </p:txBody>
        </p:sp>
        <p:cxnSp>
          <p:nvCxnSpPr>
            <p:cNvPr id="11" name="Straight Connector 10"/>
            <p:cNvCxnSpPr/>
            <p:nvPr/>
          </p:nvCxnSpPr>
          <p:spPr>
            <a:xfrm flipH="1">
              <a:off x="0" y="4653844"/>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143000" y="1166166"/>
            <a:ext cx="6858002" cy="917548"/>
            <a:chOff x="0" y="1554888"/>
            <a:chExt cx="9144002" cy="1223398"/>
          </a:xfrm>
        </p:grpSpPr>
        <p:sp>
          <p:nvSpPr>
            <p:cNvPr id="8" name="Oval 7"/>
            <p:cNvSpPr/>
            <p:nvPr/>
          </p:nvSpPr>
          <p:spPr>
            <a:xfrm>
              <a:off x="458788" y="1630375"/>
              <a:ext cx="464582" cy="464582"/>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chemeClr val="bg1"/>
                  </a:solidFill>
                  <a:latin typeface="Arial Black"/>
                  <a:cs typeface="Arial Black"/>
                </a:rPr>
                <a:t>1</a:t>
              </a:r>
            </a:p>
          </p:txBody>
        </p:sp>
        <p:cxnSp>
          <p:nvCxnSpPr>
            <p:cNvPr id="12" name="Straight Connector 11"/>
            <p:cNvCxnSpPr/>
            <p:nvPr/>
          </p:nvCxnSpPr>
          <p:spPr>
            <a:xfrm flipH="1">
              <a:off x="0" y="2778286"/>
              <a:ext cx="9144002"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46"/>
            <p:cNvSpPr txBox="1">
              <a:spLocks/>
            </p:cNvSpPr>
            <p:nvPr/>
          </p:nvSpPr>
          <p:spPr>
            <a:xfrm>
              <a:off x="994520" y="1554888"/>
              <a:ext cx="5342780" cy="861775"/>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mn-lt"/>
                  <a:cs typeface="Arial Black"/>
                </a:rPr>
                <a:t>Download Android SDK </a:t>
              </a:r>
              <a:r>
                <a:rPr lang="en-US" sz="1800" dirty="0" smtClean="0">
                  <a:latin typeface="+mn-lt"/>
                  <a:cs typeface="Arial Black"/>
                </a:rPr>
                <a:t>Tools and unpack </a:t>
              </a:r>
              <a:r>
                <a:rPr lang="en-US" sz="1800" dirty="0">
                  <a:latin typeface="+mn-lt"/>
                  <a:cs typeface="Arial Black"/>
                </a:rPr>
                <a:t>it to suitable </a:t>
              </a:r>
              <a:r>
                <a:rPr lang="en-US" sz="1800" dirty="0" smtClean="0">
                  <a:latin typeface="+mn-lt"/>
                  <a:cs typeface="Arial Black"/>
                </a:rPr>
                <a:t>folder.</a:t>
              </a:r>
              <a:endParaRPr lang="en-US" sz="1800" dirty="0">
                <a:latin typeface="+mn-lt"/>
                <a:cs typeface="Arial Black"/>
              </a:endParaRPr>
            </a:p>
          </p:txBody>
        </p:sp>
      </p:grpSp>
      <p:grpSp>
        <p:nvGrpSpPr>
          <p:cNvPr id="17" name="Group 16"/>
          <p:cNvGrpSpPr/>
          <p:nvPr/>
        </p:nvGrpSpPr>
        <p:grpSpPr>
          <a:xfrm>
            <a:off x="1487092" y="3928064"/>
            <a:ext cx="4408883" cy="646331"/>
            <a:chOff x="458788" y="5237411"/>
            <a:chExt cx="5878511" cy="861772"/>
          </a:xfrm>
        </p:grpSpPr>
        <p:sp>
          <p:nvSpPr>
            <p:cNvPr id="10" name="Oval 9"/>
            <p:cNvSpPr/>
            <p:nvPr/>
          </p:nvSpPr>
          <p:spPr>
            <a:xfrm>
              <a:off x="458788" y="5347242"/>
              <a:ext cx="464582" cy="464582"/>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0574" rIns="0" rtlCol="0" anchor="ctr" anchorCtr="0"/>
            <a:lstStyle/>
            <a:p>
              <a:pPr algn="ctr"/>
              <a:r>
                <a:rPr lang="en-US" sz="1500" dirty="0">
                  <a:solidFill>
                    <a:srgbClr val="FFFFFF"/>
                  </a:solidFill>
                  <a:latin typeface="Arial Black"/>
                  <a:cs typeface="Arial Black"/>
                </a:rPr>
                <a:t>3</a:t>
              </a:r>
            </a:p>
          </p:txBody>
        </p:sp>
        <p:sp>
          <p:nvSpPr>
            <p:cNvPr id="16" name="Content Placeholder 46"/>
            <p:cNvSpPr txBox="1">
              <a:spLocks/>
            </p:cNvSpPr>
            <p:nvPr/>
          </p:nvSpPr>
          <p:spPr>
            <a:xfrm>
              <a:off x="994520" y="5237411"/>
              <a:ext cx="5342779" cy="861772"/>
            </a:xfrm>
            <a:prstGeom prst="rect">
              <a:avLst/>
            </a:prstGeom>
          </p:spPr>
          <p:txBody>
            <a:bodyPr wrap="square">
              <a:spAutoFit/>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latin typeface="+mn-lt"/>
                  <a:cs typeface="Arial Black"/>
                </a:rPr>
                <a:t>Open SDK Manager and choose SDK Tools  version to install</a:t>
              </a:r>
              <a:endParaRPr lang="en-US" sz="1800" dirty="0">
                <a:latin typeface="+mn-lt"/>
                <a:cs typeface="Arial Black"/>
              </a:endParaRPr>
            </a:p>
          </p:txBody>
        </p:sp>
      </p:grpSp>
    </p:spTree>
    <p:extLst>
      <p:ext uri="{BB962C8B-B14F-4D97-AF65-F5344CB8AC3E}">
        <p14:creationId xmlns:p14="http://schemas.microsoft.com/office/powerpoint/2010/main" val="3691890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smtClean="0"/>
              <a:t>PART2: AGENDA</a:t>
            </a:r>
            <a:endParaRPr lang="en-US" dirty="0"/>
          </a:p>
        </p:txBody>
      </p:sp>
      <p:grpSp>
        <p:nvGrpSpPr>
          <p:cNvPr id="2" name="Group 1"/>
          <p:cNvGrpSpPr/>
          <p:nvPr/>
        </p:nvGrpSpPr>
        <p:grpSpPr>
          <a:xfrm>
            <a:off x="1400636" y="1486490"/>
            <a:ext cx="3102398" cy="325910"/>
            <a:chOff x="429443" y="1385345"/>
            <a:chExt cx="5515374" cy="579393"/>
          </a:xfrm>
        </p:grpSpPr>
        <p:sp>
          <p:nvSpPr>
            <p:cNvPr id="14" name="TextBox 13"/>
            <p:cNvSpPr txBox="1"/>
            <p:nvPr/>
          </p:nvSpPr>
          <p:spPr>
            <a:xfrm>
              <a:off x="991818" y="1417581"/>
              <a:ext cx="4952999" cy="547157"/>
            </a:xfrm>
            <a:prstGeom prst="rect">
              <a:avLst/>
            </a:prstGeom>
            <a:noFill/>
          </p:spPr>
          <p:txBody>
            <a:bodyPr wrap="square" rtlCol="0">
              <a:spAutoFit/>
            </a:bodyPr>
            <a:lstStyle/>
            <a:p>
              <a:pPr>
                <a:buClr>
                  <a:schemeClr val="bg1"/>
                </a:buClr>
                <a:buSzPct val="140000"/>
              </a:pPr>
              <a:r>
                <a:rPr lang="en-US" dirty="0">
                  <a:solidFill>
                    <a:srgbClr val="444444"/>
                  </a:solidFill>
                  <a:latin typeface="+mj-lt"/>
                  <a:cs typeface="Trebuchet MS"/>
                </a:rPr>
                <a:t>Appium client libraries</a:t>
              </a:r>
            </a:p>
          </p:txBody>
        </p:sp>
        <p:grpSp>
          <p:nvGrpSpPr>
            <p:cNvPr id="3" name="Group 2"/>
            <p:cNvGrpSpPr/>
            <p:nvPr/>
          </p:nvGrpSpPr>
          <p:grpSpPr>
            <a:xfrm>
              <a:off x="429443" y="1385345"/>
              <a:ext cx="499284" cy="468253"/>
              <a:chOff x="429443" y="1385718"/>
              <a:chExt cx="499284" cy="468253"/>
            </a:xfrm>
          </p:grpSpPr>
          <p:sp>
            <p:nvSpPr>
              <p:cNvPr id="38" name="Oval 3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39" name="TextBox 38"/>
              <p:cNvSpPr txBox="1"/>
              <p:nvPr/>
            </p:nvSpPr>
            <p:spPr>
              <a:xfrm>
                <a:off x="429443" y="1427188"/>
                <a:ext cx="499284" cy="426783"/>
              </a:xfrm>
              <a:prstGeom prst="rect">
                <a:avLst/>
              </a:prstGeom>
              <a:noFill/>
            </p:spPr>
            <p:txBody>
              <a:bodyPr wrap="none" tIns="20574" rtlCol="0">
                <a:spAutoFit/>
              </a:bodyPr>
              <a:lstStyle/>
              <a:p>
                <a:pPr algn="ctr"/>
                <a:r>
                  <a:rPr lang="en-US" sz="1125" b="1" dirty="0">
                    <a:solidFill>
                      <a:schemeClr val="bg1"/>
                    </a:solidFill>
                    <a:latin typeface="Arial Black"/>
                    <a:cs typeface="Arial Black"/>
                  </a:rPr>
                  <a:t>1</a:t>
                </a:r>
              </a:p>
            </p:txBody>
          </p:sp>
        </p:grpSp>
      </p:grpSp>
      <p:grpSp>
        <p:nvGrpSpPr>
          <p:cNvPr id="5" name="Group 4"/>
          <p:cNvGrpSpPr/>
          <p:nvPr/>
        </p:nvGrpSpPr>
        <p:grpSpPr>
          <a:xfrm>
            <a:off x="1401800" y="1873980"/>
            <a:ext cx="3101234" cy="325910"/>
            <a:chOff x="431512" y="2074215"/>
            <a:chExt cx="5513306" cy="579393"/>
          </a:xfrm>
        </p:grpSpPr>
        <p:sp>
          <p:nvSpPr>
            <p:cNvPr id="17" name="TextBox 16"/>
            <p:cNvSpPr txBox="1"/>
            <p:nvPr/>
          </p:nvSpPr>
          <p:spPr>
            <a:xfrm>
              <a:off x="991818" y="2106451"/>
              <a:ext cx="4953000" cy="547157"/>
            </a:xfrm>
            <a:prstGeom prst="rect">
              <a:avLst/>
            </a:prstGeom>
            <a:noFill/>
          </p:spPr>
          <p:txBody>
            <a:bodyPr wrap="square" rtlCol="0">
              <a:spAutoFit/>
            </a:bodyPr>
            <a:lstStyle/>
            <a:p>
              <a:r>
                <a:rPr lang="en-US" dirty="0">
                  <a:latin typeface="+mj-lt"/>
                </a:rPr>
                <a:t>Driver initialization</a:t>
              </a:r>
            </a:p>
          </p:txBody>
        </p:sp>
        <p:grpSp>
          <p:nvGrpSpPr>
            <p:cNvPr id="6" name="Group 5"/>
            <p:cNvGrpSpPr/>
            <p:nvPr/>
          </p:nvGrpSpPr>
          <p:grpSpPr>
            <a:xfrm>
              <a:off x="431512" y="2074215"/>
              <a:ext cx="499284" cy="468253"/>
              <a:chOff x="431512" y="2071851"/>
              <a:chExt cx="499284" cy="468253"/>
            </a:xfrm>
          </p:grpSpPr>
          <p:sp>
            <p:nvSpPr>
              <p:cNvPr id="40" name="Oval 39"/>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1" name="TextBox 40"/>
              <p:cNvSpPr txBox="1"/>
              <p:nvPr/>
            </p:nvSpPr>
            <p:spPr>
              <a:xfrm>
                <a:off x="431512" y="2113321"/>
                <a:ext cx="499284" cy="426783"/>
              </a:xfrm>
              <a:prstGeom prst="rect">
                <a:avLst/>
              </a:prstGeom>
              <a:noFill/>
            </p:spPr>
            <p:txBody>
              <a:bodyPr wrap="none" tIns="20574" rtlCol="0">
                <a:spAutoFit/>
              </a:bodyPr>
              <a:lstStyle/>
              <a:p>
                <a:pPr algn="ctr"/>
                <a:r>
                  <a:rPr lang="en-US" sz="1125" dirty="0">
                    <a:solidFill>
                      <a:schemeClr val="bg1"/>
                    </a:solidFill>
                    <a:latin typeface="Arial Black"/>
                    <a:cs typeface="Arial Black"/>
                  </a:rPr>
                  <a:t>2</a:t>
                </a:r>
              </a:p>
            </p:txBody>
          </p:sp>
        </p:grpSp>
      </p:grpSp>
      <p:grpSp>
        <p:nvGrpSpPr>
          <p:cNvPr id="10" name="Group 9"/>
          <p:cNvGrpSpPr/>
          <p:nvPr/>
        </p:nvGrpSpPr>
        <p:grpSpPr>
          <a:xfrm>
            <a:off x="1401800" y="2261473"/>
            <a:ext cx="4101359" cy="325910"/>
            <a:chOff x="431512" y="2763085"/>
            <a:chExt cx="7291305" cy="579393"/>
          </a:xfrm>
        </p:grpSpPr>
        <p:sp>
          <p:nvSpPr>
            <p:cNvPr id="18" name="TextBox 17"/>
            <p:cNvSpPr txBox="1"/>
            <p:nvPr/>
          </p:nvSpPr>
          <p:spPr>
            <a:xfrm>
              <a:off x="991818" y="2795321"/>
              <a:ext cx="6730999" cy="547157"/>
            </a:xfrm>
            <a:prstGeom prst="rect">
              <a:avLst/>
            </a:prstGeom>
            <a:noFill/>
          </p:spPr>
          <p:txBody>
            <a:bodyPr wrap="square" rtlCol="0">
              <a:spAutoFit/>
            </a:bodyPr>
            <a:lstStyle/>
            <a:p>
              <a:r>
                <a:rPr lang="en-US" dirty="0">
                  <a:latin typeface="+mj-lt"/>
                </a:rPr>
                <a:t>Finding elements</a:t>
              </a:r>
            </a:p>
          </p:txBody>
        </p:sp>
        <p:grpSp>
          <p:nvGrpSpPr>
            <p:cNvPr id="7" name="Group 6"/>
            <p:cNvGrpSpPr/>
            <p:nvPr/>
          </p:nvGrpSpPr>
          <p:grpSpPr>
            <a:xfrm>
              <a:off x="431512" y="2763085"/>
              <a:ext cx="499284" cy="468253"/>
              <a:chOff x="431512" y="2760563"/>
              <a:chExt cx="499284" cy="468253"/>
            </a:xfrm>
          </p:grpSpPr>
          <p:sp>
            <p:nvSpPr>
              <p:cNvPr id="42" name="Oval 41"/>
              <p:cNvSpPr/>
              <p:nvPr/>
            </p:nvSpPr>
            <p:spPr>
              <a:xfrm>
                <a:off x="448467" y="2760563"/>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3" name="TextBox 42"/>
              <p:cNvSpPr txBox="1"/>
              <p:nvPr/>
            </p:nvSpPr>
            <p:spPr>
              <a:xfrm>
                <a:off x="431512" y="2802033"/>
                <a:ext cx="499284" cy="426783"/>
              </a:xfrm>
              <a:prstGeom prst="rect">
                <a:avLst/>
              </a:prstGeom>
              <a:noFill/>
            </p:spPr>
            <p:txBody>
              <a:bodyPr wrap="none" tIns="20574" rtlCol="0">
                <a:spAutoFit/>
              </a:bodyPr>
              <a:lstStyle/>
              <a:p>
                <a:pPr algn="ctr"/>
                <a:r>
                  <a:rPr lang="en-US" sz="1125" b="1" dirty="0">
                    <a:solidFill>
                      <a:schemeClr val="bg1"/>
                    </a:solidFill>
                    <a:latin typeface="Arial Black"/>
                    <a:cs typeface="Arial Black"/>
                  </a:rPr>
                  <a:t>3</a:t>
                </a:r>
              </a:p>
            </p:txBody>
          </p:sp>
        </p:grpSp>
      </p:grpSp>
      <p:grpSp>
        <p:nvGrpSpPr>
          <p:cNvPr id="11" name="Group 10"/>
          <p:cNvGrpSpPr/>
          <p:nvPr/>
        </p:nvGrpSpPr>
        <p:grpSpPr>
          <a:xfrm>
            <a:off x="1401801" y="2648961"/>
            <a:ext cx="4101358" cy="325910"/>
            <a:chOff x="431514" y="3451955"/>
            <a:chExt cx="7291303" cy="579393"/>
          </a:xfrm>
        </p:grpSpPr>
        <p:sp>
          <p:nvSpPr>
            <p:cNvPr id="19" name="TextBox 18"/>
            <p:cNvSpPr txBox="1"/>
            <p:nvPr/>
          </p:nvSpPr>
          <p:spPr>
            <a:xfrm>
              <a:off x="991818" y="3484191"/>
              <a:ext cx="6730999" cy="547157"/>
            </a:xfrm>
            <a:prstGeom prst="rect">
              <a:avLst/>
            </a:prstGeom>
            <a:noFill/>
          </p:spPr>
          <p:txBody>
            <a:bodyPr wrap="square" rtlCol="0">
              <a:spAutoFit/>
            </a:bodyPr>
            <a:lstStyle/>
            <a:p>
              <a:r>
                <a:rPr lang="en-US" dirty="0">
                  <a:latin typeface="+mj-lt"/>
                </a:rPr>
                <a:t>Mobile elements</a:t>
              </a:r>
            </a:p>
          </p:txBody>
        </p:sp>
        <p:grpSp>
          <p:nvGrpSpPr>
            <p:cNvPr id="8" name="Group 7"/>
            <p:cNvGrpSpPr/>
            <p:nvPr/>
          </p:nvGrpSpPr>
          <p:grpSpPr>
            <a:xfrm>
              <a:off x="431514" y="3451955"/>
              <a:ext cx="499284" cy="468253"/>
              <a:chOff x="431514" y="3449275"/>
              <a:chExt cx="499284" cy="468253"/>
            </a:xfrm>
          </p:grpSpPr>
          <p:sp>
            <p:nvSpPr>
              <p:cNvPr id="44" name="Oval 43"/>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45" name="TextBox 44"/>
              <p:cNvSpPr txBox="1"/>
              <p:nvPr/>
            </p:nvSpPr>
            <p:spPr>
              <a:xfrm>
                <a:off x="431514" y="3490745"/>
                <a:ext cx="499284" cy="426783"/>
              </a:xfrm>
              <a:prstGeom prst="rect">
                <a:avLst/>
              </a:prstGeom>
              <a:noFill/>
            </p:spPr>
            <p:txBody>
              <a:bodyPr wrap="none" tIns="20574" rtlCol="0">
                <a:spAutoFit/>
              </a:bodyPr>
              <a:lstStyle/>
              <a:p>
                <a:pPr algn="ctr"/>
                <a:r>
                  <a:rPr lang="en-US" sz="1125" dirty="0">
                    <a:solidFill>
                      <a:schemeClr val="bg1"/>
                    </a:solidFill>
                    <a:latin typeface="Arial Black"/>
                    <a:cs typeface="Arial Black"/>
                  </a:rPr>
                  <a:t>4</a:t>
                </a:r>
              </a:p>
            </p:txBody>
          </p:sp>
        </p:grpSp>
      </p:grpSp>
      <p:grpSp>
        <p:nvGrpSpPr>
          <p:cNvPr id="33" name="Group 32"/>
          <p:cNvGrpSpPr/>
          <p:nvPr/>
        </p:nvGrpSpPr>
        <p:grpSpPr>
          <a:xfrm>
            <a:off x="1392076" y="3034873"/>
            <a:ext cx="4101358" cy="325910"/>
            <a:chOff x="431514" y="3451955"/>
            <a:chExt cx="7291303" cy="579393"/>
          </a:xfrm>
        </p:grpSpPr>
        <p:sp>
          <p:nvSpPr>
            <p:cNvPr id="34" name="TextBox 33"/>
            <p:cNvSpPr txBox="1"/>
            <p:nvPr/>
          </p:nvSpPr>
          <p:spPr>
            <a:xfrm>
              <a:off x="991818" y="3484191"/>
              <a:ext cx="6730999" cy="547157"/>
            </a:xfrm>
            <a:prstGeom prst="rect">
              <a:avLst/>
            </a:prstGeom>
            <a:noFill/>
          </p:spPr>
          <p:txBody>
            <a:bodyPr wrap="square" rtlCol="0">
              <a:spAutoFit/>
            </a:bodyPr>
            <a:lstStyle/>
            <a:p>
              <a:pPr>
                <a:buClr>
                  <a:schemeClr val="bg1"/>
                </a:buClr>
                <a:buSzPct val="140000"/>
              </a:pPr>
              <a:r>
                <a:rPr lang="en-US" dirty="0">
                  <a:solidFill>
                    <a:srgbClr val="444444"/>
                  </a:solidFill>
                  <a:latin typeface="+mj-lt"/>
                  <a:cs typeface="Trebuchet MS"/>
                </a:rPr>
                <a:t>How we do it</a:t>
              </a:r>
            </a:p>
          </p:txBody>
        </p:sp>
        <p:grpSp>
          <p:nvGrpSpPr>
            <p:cNvPr id="35" name="Group 34"/>
            <p:cNvGrpSpPr/>
            <p:nvPr/>
          </p:nvGrpSpPr>
          <p:grpSpPr>
            <a:xfrm>
              <a:off x="431514" y="3451955"/>
              <a:ext cx="499284" cy="468253"/>
              <a:chOff x="431514" y="3449275"/>
              <a:chExt cx="499284" cy="468253"/>
            </a:xfrm>
          </p:grpSpPr>
          <p:sp>
            <p:nvSpPr>
              <p:cNvPr id="36" name="Oval 35"/>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37" name="TextBox 36"/>
              <p:cNvSpPr txBox="1"/>
              <p:nvPr/>
            </p:nvSpPr>
            <p:spPr>
              <a:xfrm>
                <a:off x="431514" y="3490745"/>
                <a:ext cx="499284" cy="426783"/>
              </a:xfrm>
              <a:prstGeom prst="rect">
                <a:avLst/>
              </a:prstGeom>
              <a:noFill/>
            </p:spPr>
            <p:txBody>
              <a:bodyPr wrap="none" tIns="20574" rtlCol="0">
                <a:spAutoFit/>
              </a:bodyPr>
              <a:lstStyle/>
              <a:p>
                <a:pPr algn="ctr"/>
                <a:r>
                  <a:rPr lang="en-US" sz="1125" dirty="0">
                    <a:solidFill>
                      <a:schemeClr val="bg1"/>
                    </a:solidFill>
                    <a:latin typeface="Arial Black"/>
                    <a:cs typeface="Arial Black"/>
                  </a:rPr>
                  <a:t>5</a:t>
                </a:r>
              </a:p>
            </p:txBody>
          </p:sp>
        </p:grpSp>
      </p:grpSp>
      <p:pic>
        <p:nvPicPr>
          <p:cNvPr id="28" name="Picture 27"/>
          <p:cNvPicPr>
            <a:picLocks noChangeAspect="1"/>
          </p:cNvPicPr>
          <p:nvPr/>
        </p:nvPicPr>
        <p:blipFill>
          <a:blip r:embed="rId3"/>
          <a:stretch>
            <a:fillRect/>
          </a:stretch>
        </p:blipFill>
        <p:spPr>
          <a:xfrm>
            <a:off x="4694778" y="1171471"/>
            <a:ext cx="3732604" cy="2954978"/>
          </a:xfrm>
          <a:prstGeom prst="rect">
            <a:avLst/>
          </a:prstGeom>
        </p:spPr>
      </p:pic>
    </p:spTree>
    <p:extLst>
      <p:ext uri="{BB962C8B-B14F-4D97-AF65-F5344CB8AC3E}">
        <p14:creationId xmlns:p14="http://schemas.microsoft.com/office/powerpoint/2010/main" val="3177180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smtClean="0"/>
              <a:t>PART1: AGENDA</a:t>
            </a:r>
            <a:endParaRPr lang="en-US" dirty="0"/>
          </a:p>
        </p:txBody>
      </p:sp>
      <p:grpSp>
        <p:nvGrpSpPr>
          <p:cNvPr id="2" name="Group 1"/>
          <p:cNvGrpSpPr/>
          <p:nvPr/>
        </p:nvGrpSpPr>
        <p:grpSpPr>
          <a:xfrm>
            <a:off x="357781" y="1124733"/>
            <a:ext cx="4122263" cy="362731"/>
            <a:chOff x="448467" y="1385345"/>
            <a:chExt cx="5496350" cy="483641"/>
          </a:xfrm>
        </p:grpSpPr>
        <p:sp>
          <p:nvSpPr>
            <p:cNvPr id="14" name="TextBox 13"/>
            <p:cNvSpPr txBox="1"/>
            <p:nvPr/>
          </p:nvSpPr>
          <p:spPr>
            <a:xfrm>
              <a:off x="991818" y="1417581"/>
              <a:ext cx="4952999" cy="451405"/>
            </a:xfrm>
            <a:prstGeom prst="rect">
              <a:avLst/>
            </a:prstGeom>
            <a:noFill/>
          </p:spPr>
          <p:txBody>
            <a:bodyPr wrap="square" rtlCol="0">
              <a:spAutoFit/>
            </a:bodyPr>
            <a:lstStyle/>
            <a:p>
              <a:pPr>
                <a:buClr>
                  <a:schemeClr val="bg1"/>
                </a:buClr>
                <a:buSzPct val="140000"/>
              </a:pPr>
              <a:r>
                <a:rPr lang="en-US" sz="1600" dirty="0" smtClean="0">
                  <a:solidFill>
                    <a:srgbClr val="444444"/>
                  </a:solidFill>
                  <a:latin typeface="+mj-lt"/>
                  <a:cs typeface="Trebuchet MS"/>
                </a:rPr>
                <a:t>What is mobile automation?</a:t>
              </a:r>
              <a:endParaRPr lang="en-US" sz="1600" dirty="0">
                <a:solidFill>
                  <a:srgbClr val="444444"/>
                </a:solidFill>
                <a:latin typeface="+mj-lt"/>
                <a:cs typeface="Trebuchet MS"/>
              </a:endParaRPr>
            </a:p>
          </p:txBody>
        </p:sp>
        <p:grpSp>
          <p:nvGrpSpPr>
            <p:cNvPr id="3" name="Group 2"/>
            <p:cNvGrpSpPr/>
            <p:nvPr/>
          </p:nvGrpSpPr>
          <p:grpSpPr>
            <a:xfrm>
              <a:off x="448467" y="1385345"/>
              <a:ext cx="464582" cy="464582"/>
              <a:chOff x="448467" y="1385718"/>
              <a:chExt cx="464582" cy="464582"/>
            </a:xfrm>
          </p:grpSpPr>
          <p:sp>
            <p:nvSpPr>
              <p:cNvPr id="38" name="Oval 37"/>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470439" y="1427189"/>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1</a:t>
                </a:r>
              </a:p>
            </p:txBody>
          </p:sp>
        </p:grpSp>
      </p:grpSp>
      <p:grpSp>
        <p:nvGrpSpPr>
          <p:cNvPr id="5" name="Group 4"/>
          <p:cNvGrpSpPr/>
          <p:nvPr/>
        </p:nvGrpSpPr>
        <p:grpSpPr>
          <a:xfrm>
            <a:off x="357781" y="1606666"/>
            <a:ext cx="4122263" cy="362731"/>
            <a:chOff x="448467" y="2074215"/>
            <a:chExt cx="5496351" cy="483641"/>
          </a:xfrm>
        </p:grpSpPr>
        <p:sp>
          <p:nvSpPr>
            <p:cNvPr id="17" name="TextBox 16"/>
            <p:cNvSpPr txBox="1"/>
            <p:nvPr/>
          </p:nvSpPr>
          <p:spPr>
            <a:xfrm>
              <a:off x="991818" y="2106451"/>
              <a:ext cx="4953000" cy="451405"/>
            </a:xfrm>
            <a:prstGeom prst="rect">
              <a:avLst/>
            </a:prstGeom>
            <a:noFill/>
          </p:spPr>
          <p:txBody>
            <a:bodyPr wrap="square" rtlCol="0">
              <a:spAutoFit/>
            </a:bodyPr>
            <a:lstStyle/>
            <a:p>
              <a:r>
                <a:rPr lang="en-US" sz="1600" dirty="0"/>
                <a:t>Why automate?</a:t>
              </a:r>
            </a:p>
          </p:txBody>
        </p:sp>
        <p:grpSp>
          <p:nvGrpSpPr>
            <p:cNvPr id="6" name="Group 5"/>
            <p:cNvGrpSpPr/>
            <p:nvPr/>
          </p:nvGrpSpPr>
          <p:grpSpPr>
            <a:xfrm>
              <a:off x="448467" y="2074215"/>
              <a:ext cx="464582" cy="464582"/>
              <a:chOff x="448467" y="2071851"/>
              <a:chExt cx="464582" cy="464582"/>
            </a:xfrm>
          </p:grpSpPr>
          <p:sp>
            <p:nvSpPr>
              <p:cNvPr id="40" name="Oval 39"/>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72508" y="2113322"/>
                <a:ext cx="417291"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2</a:t>
                </a:r>
              </a:p>
            </p:txBody>
          </p:sp>
        </p:grpSp>
      </p:grpSp>
      <p:grpSp>
        <p:nvGrpSpPr>
          <p:cNvPr id="10" name="Group 9"/>
          <p:cNvGrpSpPr/>
          <p:nvPr/>
        </p:nvGrpSpPr>
        <p:grpSpPr>
          <a:xfrm>
            <a:off x="357781" y="2116501"/>
            <a:ext cx="5455763" cy="362731"/>
            <a:chOff x="448467" y="2763085"/>
            <a:chExt cx="7274350" cy="483641"/>
          </a:xfrm>
        </p:grpSpPr>
        <p:sp>
          <p:nvSpPr>
            <p:cNvPr id="18" name="TextBox 17"/>
            <p:cNvSpPr txBox="1"/>
            <p:nvPr/>
          </p:nvSpPr>
          <p:spPr>
            <a:xfrm>
              <a:off x="991818" y="2795321"/>
              <a:ext cx="6730999" cy="451405"/>
            </a:xfrm>
            <a:prstGeom prst="rect">
              <a:avLst/>
            </a:prstGeom>
            <a:noFill/>
          </p:spPr>
          <p:txBody>
            <a:bodyPr wrap="square" rtlCol="0">
              <a:spAutoFit/>
            </a:bodyPr>
            <a:lstStyle/>
            <a:p>
              <a:r>
                <a:rPr lang="en-US" sz="1600" dirty="0"/>
                <a:t>What automate?</a:t>
              </a:r>
            </a:p>
          </p:txBody>
        </p:sp>
        <p:grpSp>
          <p:nvGrpSpPr>
            <p:cNvPr id="7" name="Group 6"/>
            <p:cNvGrpSpPr/>
            <p:nvPr/>
          </p:nvGrpSpPr>
          <p:grpSpPr>
            <a:xfrm>
              <a:off x="448467" y="2763085"/>
              <a:ext cx="464582" cy="464582"/>
              <a:chOff x="448467" y="2760563"/>
              <a:chExt cx="464582" cy="464582"/>
            </a:xfrm>
          </p:grpSpPr>
          <p:sp>
            <p:nvSpPr>
              <p:cNvPr id="42" name="Oval 41"/>
              <p:cNvSpPr/>
              <p:nvPr/>
            </p:nvSpPr>
            <p:spPr>
              <a:xfrm>
                <a:off x="448467" y="2760563"/>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472508" y="2802034"/>
                <a:ext cx="417291" cy="406265"/>
              </a:xfrm>
              <a:prstGeom prst="rect">
                <a:avLst/>
              </a:prstGeom>
              <a:noFill/>
            </p:spPr>
            <p:txBody>
              <a:bodyPr wrap="none" tIns="27432" rtlCol="0">
                <a:spAutoFit/>
              </a:bodyPr>
              <a:lstStyle/>
              <a:p>
                <a:pPr algn="ctr"/>
                <a:r>
                  <a:rPr lang="en-US" sz="1500" b="1" dirty="0">
                    <a:solidFill>
                      <a:schemeClr val="bg1"/>
                    </a:solidFill>
                    <a:latin typeface="Arial Black"/>
                    <a:cs typeface="Arial Black"/>
                  </a:rPr>
                  <a:t>3</a:t>
                </a:r>
              </a:p>
            </p:txBody>
          </p:sp>
        </p:grpSp>
      </p:grpSp>
      <p:grpSp>
        <p:nvGrpSpPr>
          <p:cNvPr id="11" name="Group 10"/>
          <p:cNvGrpSpPr/>
          <p:nvPr/>
        </p:nvGrpSpPr>
        <p:grpSpPr>
          <a:xfrm>
            <a:off x="357781" y="3146052"/>
            <a:ext cx="5455763" cy="362731"/>
            <a:chOff x="448467" y="3451955"/>
            <a:chExt cx="7274350" cy="483641"/>
          </a:xfrm>
        </p:grpSpPr>
        <p:sp>
          <p:nvSpPr>
            <p:cNvPr id="19" name="TextBox 18"/>
            <p:cNvSpPr txBox="1"/>
            <p:nvPr/>
          </p:nvSpPr>
          <p:spPr>
            <a:xfrm>
              <a:off x="991818" y="3484191"/>
              <a:ext cx="6730999" cy="451405"/>
            </a:xfrm>
            <a:prstGeom prst="rect">
              <a:avLst/>
            </a:prstGeom>
            <a:noFill/>
          </p:spPr>
          <p:txBody>
            <a:bodyPr wrap="square" rtlCol="0">
              <a:spAutoFit/>
            </a:bodyPr>
            <a:lstStyle/>
            <a:p>
              <a:r>
                <a:rPr lang="en-US" sz="1600" dirty="0"/>
                <a:t>How </a:t>
              </a:r>
              <a:r>
                <a:rPr lang="en-US" sz="1600" dirty="0" smtClean="0"/>
                <a:t>to automate </a:t>
              </a:r>
              <a:r>
                <a:rPr lang="en-US" sz="1600" dirty="0"/>
                <a:t>tests?</a:t>
              </a:r>
            </a:p>
          </p:txBody>
        </p:sp>
        <p:grpSp>
          <p:nvGrpSpPr>
            <p:cNvPr id="8" name="Group 7"/>
            <p:cNvGrpSpPr/>
            <p:nvPr/>
          </p:nvGrpSpPr>
          <p:grpSpPr>
            <a:xfrm>
              <a:off x="448467" y="3451955"/>
              <a:ext cx="464582" cy="464582"/>
              <a:chOff x="448467" y="3449275"/>
              <a:chExt cx="464582" cy="464582"/>
            </a:xfrm>
          </p:grpSpPr>
          <p:sp>
            <p:nvSpPr>
              <p:cNvPr id="44" name="Oval 43"/>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2551" y="3490746"/>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5</a:t>
                </a:r>
              </a:p>
            </p:txBody>
          </p:sp>
        </p:grpSp>
      </p:grpSp>
      <p:grpSp>
        <p:nvGrpSpPr>
          <p:cNvPr id="33" name="Group 32"/>
          <p:cNvGrpSpPr/>
          <p:nvPr/>
        </p:nvGrpSpPr>
        <p:grpSpPr>
          <a:xfrm>
            <a:off x="357781" y="2626335"/>
            <a:ext cx="5455763" cy="362731"/>
            <a:chOff x="448467" y="3451955"/>
            <a:chExt cx="7274350" cy="483641"/>
          </a:xfrm>
        </p:grpSpPr>
        <p:sp>
          <p:nvSpPr>
            <p:cNvPr id="34" name="TextBox 33"/>
            <p:cNvSpPr txBox="1"/>
            <p:nvPr/>
          </p:nvSpPr>
          <p:spPr>
            <a:xfrm>
              <a:off x="991818" y="3484191"/>
              <a:ext cx="6730999" cy="451405"/>
            </a:xfrm>
            <a:prstGeom prst="rect">
              <a:avLst/>
            </a:prstGeom>
            <a:noFill/>
          </p:spPr>
          <p:txBody>
            <a:bodyPr wrap="square" rtlCol="0">
              <a:spAutoFit/>
            </a:bodyPr>
            <a:lstStyle/>
            <a:p>
              <a:pPr>
                <a:buClr>
                  <a:schemeClr val="bg1"/>
                </a:buClr>
                <a:buSzPct val="140000"/>
              </a:pPr>
              <a:r>
                <a:rPr lang="en-US" sz="1600" dirty="0">
                  <a:solidFill>
                    <a:srgbClr val="444444"/>
                  </a:solidFill>
                  <a:latin typeface="+mj-lt"/>
                  <a:cs typeface="Trebuchet MS"/>
                </a:rPr>
                <a:t>Application types</a:t>
              </a:r>
            </a:p>
          </p:txBody>
        </p:sp>
        <p:grpSp>
          <p:nvGrpSpPr>
            <p:cNvPr id="35" name="Group 34"/>
            <p:cNvGrpSpPr/>
            <p:nvPr/>
          </p:nvGrpSpPr>
          <p:grpSpPr>
            <a:xfrm>
              <a:off x="448467" y="3451955"/>
              <a:ext cx="464582" cy="464582"/>
              <a:chOff x="448467" y="3449275"/>
              <a:chExt cx="464582" cy="464582"/>
            </a:xfrm>
          </p:grpSpPr>
          <p:sp>
            <p:nvSpPr>
              <p:cNvPr id="36" name="Oval 35"/>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72551" y="3490746"/>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4</a:t>
                </a:r>
              </a:p>
            </p:txBody>
          </p:sp>
        </p:grpSp>
      </p:grpSp>
      <p:grpSp>
        <p:nvGrpSpPr>
          <p:cNvPr id="46" name="Group 45"/>
          <p:cNvGrpSpPr/>
          <p:nvPr/>
        </p:nvGrpSpPr>
        <p:grpSpPr>
          <a:xfrm>
            <a:off x="357781" y="3665769"/>
            <a:ext cx="5455763" cy="363083"/>
            <a:chOff x="448467" y="3451955"/>
            <a:chExt cx="7274350" cy="484110"/>
          </a:xfrm>
        </p:grpSpPr>
        <p:sp>
          <p:nvSpPr>
            <p:cNvPr id="47" name="TextBox 46"/>
            <p:cNvSpPr txBox="1"/>
            <p:nvPr/>
          </p:nvSpPr>
          <p:spPr>
            <a:xfrm>
              <a:off x="991818" y="3484660"/>
              <a:ext cx="6730999" cy="451405"/>
            </a:xfrm>
            <a:prstGeom prst="rect">
              <a:avLst/>
            </a:prstGeom>
            <a:noFill/>
          </p:spPr>
          <p:txBody>
            <a:bodyPr wrap="square" rtlCol="0">
              <a:spAutoFit/>
            </a:bodyPr>
            <a:lstStyle/>
            <a:p>
              <a:r>
                <a:rPr lang="en-US" sz="1600" dirty="0"/>
                <a:t>Appium overview</a:t>
              </a:r>
            </a:p>
          </p:txBody>
        </p:sp>
        <p:grpSp>
          <p:nvGrpSpPr>
            <p:cNvPr id="48" name="Group 47"/>
            <p:cNvGrpSpPr/>
            <p:nvPr/>
          </p:nvGrpSpPr>
          <p:grpSpPr>
            <a:xfrm>
              <a:off x="448467" y="3451955"/>
              <a:ext cx="464582" cy="464582"/>
              <a:chOff x="448467" y="3449275"/>
              <a:chExt cx="464582" cy="464582"/>
            </a:xfrm>
          </p:grpSpPr>
          <p:sp>
            <p:nvSpPr>
              <p:cNvPr id="49" name="Oval 48"/>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72510" y="3490746"/>
                <a:ext cx="417291" cy="406265"/>
              </a:xfrm>
              <a:prstGeom prst="rect">
                <a:avLst/>
              </a:prstGeom>
              <a:noFill/>
            </p:spPr>
            <p:txBody>
              <a:bodyPr wrap="none" tIns="27432" rtlCol="0">
                <a:spAutoFit/>
              </a:bodyPr>
              <a:lstStyle/>
              <a:p>
                <a:pPr algn="ctr"/>
                <a:r>
                  <a:rPr lang="en-US" sz="1500" dirty="0" smtClean="0">
                    <a:solidFill>
                      <a:schemeClr val="bg1"/>
                    </a:solidFill>
                    <a:latin typeface="Arial Black"/>
                    <a:cs typeface="Arial Black"/>
                  </a:rPr>
                  <a:t>6</a:t>
                </a:r>
                <a:endParaRPr lang="en-US" sz="1500" dirty="0">
                  <a:solidFill>
                    <a:schemeClr val="bg1"/>
                  </a:solidFill>
                  <a:latin typeface="Arial Black"/>
                  <a:cs typeface="Arial Black"/>
                </a:endParaRPr>
              </a:p>
            </p:txBody>
          </p:sp>
        </p:grpSp>
      </p:grpSp>
      <p:grpSp>
        <p:nvGrpSpPr>
          <p:cNvPr id="51" name="Group 50"/>
          <p:cNvGrpSpPr/>
          <p:nvPr/>
        </p:nvGrpSpPr>
        <p:grpSpPr>
          <a:xfrm>
            <a:off x="357781" y="4185486"/>
            <a:ext cx="5455763" cy="363083"/>
            <a:chOff x="448467" y="3451955"/>
            <a:chExt cx="7274350" cy="484110"/>
          </a:xfrm>
        </p:grpSpPr>
        <p:sp>
          <p:nvSpPr>
            <p:cNvPr id="52" name="TextBox 51"/>
            <p:cNvSpPr txBox="1"/>
            <p:nvPr/>
          </p:nvSpPr>
          <p:spPr>
            <a:xfrm>
              <a:off x="991818" y="3484660"/>
              <a:ext cx="6730999" cy="451405"/>
            </a:xfrm>
            <a:prstGeom prst="rect">
              <a:avLst/>
            </a:prstGeom>
            <a:noFill/>
          </p:spPr>
          <p:txBody>
            <a:bodyPr wrap="square" rtlCol="0">
              <a:spAutoFit/>
            </a:bodyPr>
            <a:lstStyle/>
            <a:p>
              <a:r>
                <a:rPr lang="en-US" sz="1600" dirty="0" smtClean="0"/>
                <a:t>Environment</a:t>
              </a:r>
              <a:endParaRPr lang="en-US" sz="1600" dirty="0"/>
            </a:p>
          </p:txBody>
        </p:sp>
        <p:grpSp>
          <p:nvGrpSpPr>
            <p:cNvPr id="53" name="Group 52"/>
            <p:cNvGrpSpPr/>
            <p:nvPr/>
          </p:nvGrpSpPr>
          <p:grpSpPr>
            <a:xfrm>
              <a:off x="448467" y="3451955"/>
              <a:ext cx="464582" cy="464582"/>
              <a:chOff x="448467" y="3449275"/>
              <a:chExt cx="464582" cy="464582"/>
            </a:xfrm>
          </p:grpSpPr>
          <p:sp>
            <p:nvSpPr>
              <p:cNvPr id="54" name="Oval 53"/>
              <p:cNvSpPr/>
              <p:nvPr/>
            </p:nvSpPr>
            <p:spPr>
              <a:xfrm>
                <a:off x="448467" y="3449275"/>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472551" y="3490746"/>
                <a:ext cx="417209" cy="406265"/>
              </a:xfrm>
              <a:prstGeom prst="rect">
                <a:avLst/>
              </a:prstGeom>
              <a:noFill/>
            </p:spPr>
            <p:txBody>
              <a:bodyPr wrap="none" tIns="27432" rtlCol="0">
                <a:spAutoFit/>
              </a:bodyPr>
              <a:lstStyle/>
              <a:p>
                <a:pPr algn="ctr"/>
                <a:r>
                  <a:rPr lang="en-US" sz="1500" dirty="0">
                    <a:solidFill>
                      <a:schemeClr val="bg1"/>
                    </a:solidFill>
                    <a:latin typeface="Arial Black"/>
                    <a:cs typeface="Arial Black"/>
                  </a:rPr>
                  <a:t>7</a:t>
                </a:r>
              </a:p>
            </p:txBody>
          </p:sp>
        </p:grpSp>
      </p:grpSp>
    </p:spTree>
    <p:extLst>
      <p:ext uri="{BB962C8B-B14F-4D97-AF65-F5344CB8AC3E}">
        <p14:creationId xmlns:p14="http://schemas.microsoft.com/office/powerpoint/2010/main" val="975152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0"/>
            <a:ext cx="9144000" cy="524637"/>
          </a:xfrm>
        </p:spPr>
        <p:txBody>
          <a:bodyPr>
            <a:normAutofit/>
          </a:bodyPr>
          <a:lstStyle/>
          <a:p>
            <a:r>
              <a:rPr lang="en-US" dirty="0" smtClean="0"/>
              <a:t>APPIUM CLIENT LIBRARIES</a:t>
            </a:r>
            <a:endParaRPr lang="en-US" dirty="0"/>
          </a:p>
        </p:txBody>
      </p:sp>
      <p:graphicFrame>
        <p:nvGraphicFramePr>
          <p:cNvPr id="2" name="Table 1"/>
          <p:cNvGraphicFramePr>
            <a:graphicFrameLocks noGrp="1"/>
          </p:cNvGraphicFramePr>
          <p:nvPr>
            <p:extLst/>
          </p:nvPr>
        </p:nvGraphicFramePr>
        <p:xfrm>
          <a:off x="1996323" y="788755"/>
          <a:ext cx="5219532" cy="3642807"/>
        </p:xfrm>
        <a:graphic>
          <a:graphicData uri="http://schemas.openxmlformats.org/drawingml/2006/table">
            <a:tbl>
              <a:tblPr/>
              <a:tblGrid>
                <a:gridCol w="2609766"/>
                <a:gridCol w="2609766"/>
              </a:tblGrid>
              <a:tr h="431019">
                <a:tc>
                  <a:txBody>
                    <a:bodyPr/>
                    <a:lstStyle/>
                    <a:p>
                      <a:pPr algn="l" fontAlgn="b"/>
                      <a:r>
                        <a:rPr lang="en-US" sz="1100" dirty="0">
                          <a:effectLst/>
                        </a:rPr>
                        <a:t>Language/Framework</a:t>
                      </a:r>
                    </a:p>
                  </a:txBody>
                  <a:tcPr marL="56935" marR="56935" marT="28468" marB="28468"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l" fontAlgn="b"/>
                      <a:r>
                        <a:rPr lang="en-US" sz="1100" dirty="0">
                          <a:effectLst/>
                        </a:rPr>
                        <a:t>Github Repo and Installation Instructions</a:t>
                      </a:r>
                    </a:p>
                  </a:txBody>
                  <a:tcPr marL="56935" marR="56935" marT="28468" marB="28468"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r>
              <a:tr h="309361">
                <a:tc>
                  <a:txBody>
                    <a:bodyPr/>
                    <a:lstStyle/>
                    <a:p>
                      <a:pPr algn="l" fontAlgn="t"/>
                      <a:r>
                        <a:rPr lang="en-US" sz="1100" dirty="0">
                          <a:effectLst/>
                        </a:rPr>
                        <a:t>Ruby</a:t>
                      </a:r>
                    </a:p>
                  </a:txBody>
                  <a:tcPr marL="56935" marR="56935" marT="56935" marB="56935">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sz="1100" u="none" dirty="0">
                          <a:ln>
                            <a:noFill/>
                          </a:ln>
                          <a:solidFill>
                            <a:schemeClr val="tx1"/>
                          </a:solidFill>
                          <a:effectLst/>
                        </a:rPr>
                        <a:t>https://github.com/appium/ruby_lib</a:t>
                      </a:r>
                    </a:p>
                  </a:txBody>
                  <a:tcPr marL="56935" marR="56935" marT="56935" marB="56935">
                    <a:lnL>
                      <a:noFill/>
                    </a:lnL>
                    <a:lnR>
                      <a:noFill/>
                    </a:lnR>
                    <a:lnT w="9525" cap="flat" cmpd="sng" algn="ctr">
                      <a:solidFill>
                        <a:srgbClr val="CCCCCC"/>
                      </a:solidFill>
                      <a:prstDash val="solid"/>
                      <a:round/>
                      <a:headEnd type="none" w="med" len="med"/>
                      <a:tailEnd type="none" w="med" len="med"/>
                    </a:lnT>
                    <a:lnB>
                      <a:noFill/>
                    </a:lnB>
                    <a:noFill/>
                  </a:tcPr>
                </a:tc>
              </a:tr>
              <a:tr h="493586">
                <a:tc>
                  <a:txBody>
                    <a:bodyPr/>
                    <a:lstStyle/>
                    <a:p>
                      <a:pPr algn="l" fontAlgn="t"/>
                      <a:r>
                        <a:rPr lang="en-US" sz="1100" dirty="0">
                          <a:effectLst/>
                        </a:rPr>
                        <a:t>Python</a:t>
                      </a:r>
                    </a:p>
                  </a:txBody>
                  <a:tcPr marL="56935" marR="56935" marT="56935" marB="56935">
                    <a:lnL>
                      <a:noFill/>
                    </a:lnL>
                    <a:lnR>
                      <a:noFill/>
                    </a:lnR>
                    <a:lnT>
                      <a:noFill/>
                    </a:lnT>
                    <a:lnB>
                      <a:noFill/>
                    </a:lnB>
                    <a:solidFill>
                      <a:srgbClr val="F3F7FA"/>
                    </a:solidFill>
                  </a:tcPr>
                </a:tc>
                <a:tc>
                  <a:txBody>
                    <a:bodyPr/>
                    <a:lstStyle/>
                    <a:p>
                      <a:pPr algn="l" fontAlgn="t"/>
                      <a:r>
                        <a:rPr lang="en-US" sz="1100" u="none" dirty="0">
                          <a:ln>
                            <a:noFill/>
                          </a:ln>
                          <a:solidFill>
                            <a:schemeClr val="tx1"/>
                          </a:solidFill>
                          <a:effectLst/>
                        </a:rPr>
                        <a:t>https://github.com/appium/python-client</a:t>
                      </a:r>
                    </a:p>
                  </a:txBody>
                  <a:tcPr marL="56935" marR="56935" marT="56935" marB="56935">
                    <a:lnL>
                      <a:noFill/>
                    </a:lnL>
                    <a:lnR>
                      <a:noFill/>
                    </a:lnR>
                    <a:lnT>
                      <a:noFill/>
                    </a:lnT>
                    <a:lnB>
                      <a:noFill/>
                    </a:lnB>
                    <a:noFill/>
                  </a:tcPr>
                </a:tc>
              </a:tr>
              <a:tr h="309361">
                <a:tc>
                  <a:txBody>
                    <a:bodyPr/>
                    <a:lstStyle/>
                    <a:p>
                      <a:pPr algn="l" fontAlgn="t"/>
                      <a:r>
                        <a:rPr lang="en-US" sz="1100" dirty="0">
                          <a:effectLst/>
                        </a:rPr>
                        <a:t>Java</a:t>
                      </a:r>
                    </a:p>
                  </a:txBody>
                  <a:tcPr marL="56935" marR="56935" marT="56935" marB="56935">
                    <a:lnL>
                      <a:noFill/>
                    </a:lnL>
                    <a:lnR>
                      <a:noFill/>
                    </a:lnR>
                    <a:lnT>
                      <a:noFill/>
                    </a:lnT>
                    <a:lnB>
                      <a:noFill/>
                    </a:lnB>
                    <a:solidFill>
                      <a:srgbClr val="F9FBFC"/>
                    </a:solidFill>
                  </a:tcPr>
                </a:tc>
                <a:tc>
                  <a:txBody>
                    <a:bodyPr/>
                    <a:lstStyle/>
                    <a:p>
                      <a:pPr algn="l" fontAlgn="t"/>
                      <a:r>
                        <a:rPr lang="en-US" sz="1100" u="none" dirty="0">
                          <a:ln>
                            <a:noFill/>
                          </a:ln>
                          <a:solidFill>
                            <a:schemeClr val="tx1"/>
                          </a:solidFill>
                          <a:effectLst/>
                        </a:rPr>
                        <a:t>https://github.com/appium/java-client</a:t>
                      </a:r>
                    </a:p>
                  </a:txBody>
                  <a:tcPr marL="56935" marR="56935" marT="56935" marB="56935">
                    <a:lnL>
                      <a:noFill/>
                    </a:lnL>
                    <a:lnR>
                      <a:noFill/>
                    </a:lnR>
                    <a:lnT>
                      <a:noFill/>
                    </a:lnT>
                    <a:lnB>
                      <a:noFill/>
                    </a:lnB>
                    <a:noFill/>
                  </a:tcPr>
                </a:tc>
              </a:tr>
              <a:tr h="309361">
                <a:tc>
                  <a:txBody>
                    <a:bodyPr/>
                    <a:lstStyle/>
                    <a:p>
                      <a:pPr algn="l" fontAlgn="t"/>
                      <a:r>
                        <a:rPr lang="en-US" sz="1100" dirty="0">
                          <a:effectLst/>
                        </a:rPr>
                        <a:t>JavaScript (Node.js)</a:t>
                      </a:r>
                    </a:p>
                  </a:txBody>
                  <a:tcPr marL="56935" marR="56935" marT="56935" marB="56935">
                    <a:lnL>
                      <a:noFill/>
                    </a:lnL>
                    <a:lnR>
                      <a:noFill/>
                    </a:lnR>
                    <a:lnT>
                      <a:noFill/>
                    </a:lnT>
                    <a:lnB>
                      <a:noFill/>
                    </a:lnB>
                    <a:solidFill>
                      <a:srgbClr val="F3F7FA"/>
                    </a:solidFill>
                  </a:tcPr>
                </a:tc>
                <a:tc>
                  <a:txBody>
                    <a:bodyPr/>
                    <a:lstStyle/>
                    <a:p>
                      <a:pPr algn="l" fontAlgn="t"/>
                      <a:r>
                        <a:rPr lang="en-US" sz="1100" u="none" dirty="0">
                          <a:ln>
                            <a:noFill/>
                          </a:ln>
                          <a:solidFill>
                            <a:schemeClr val="tx1"/>
                          </a:solidFill>
                          <a:effectLst/>
                        </a:rPr>
                        <a:t>https://github.com/admc/wd</a:t>
                      </a:r>
                    </a:p>
                  </a:txBody>
                  <a:tcPr marL="56935" marR="56935" marT="56935" marB="56935">
                    <a:lnL>
                      <a:noFill/>
                    </a:lnL>
                    <a:lnR>
                      <a:noFill/>
                    </a:lnR>
                    <a:lnT>
                      <a:noFill/>
                    </a:lnT>
                    <a:lnB>
                      <a:noFill/>
                    </a:lnB>
                    <a:noFill/>
                  </a:tcPr>
                </a:tc>
              </a:tr>
              <a:tr h="493586">
                <a:tc>
                  <a:txBody>
                    <a:bodyPr/>
                    <a:lstStyle/>
                    <a:p>
                      <a:pPr algn="l" fontAlgn="t"/>
                      <a:r>
                        <a:rPr lang="en-US" sz="1100" dirty="0">
                          <a:effectLst/>
                        </a:rPr>
                        <a:t>Objective C</a:t>
                      </a:r>
                    </a:p>
                  </a:txBody>
                  <a:tcPr marL="56935" marR="56935" marT="56935" marB="56935">
                    <a:lnL>
                      <a:noFill/>
                    </a:lnL>
                    <a:lnR>
                      <a:noFill/>
                    </a:lnR>
                    <a:lnT>
                      <a:noFill/>
                    </a:lnT>
                    <a:lnB>
                      <a:noFill/>
                    </a:lnB>
                    <a:solidFill>
                      <a:srgbClr val="F9FBFC"/>
                    </a:solidFill>
                  </a:tcPr>
                </a:tc>
                <a:tc>
                  <a:txBody>
                    <a:bodyPr/>
                    <a:lstStyle/>
                    <a:p>
                      <a:pPr algn="l" fontAlgn="t"/>
                      <a:r>
                        <a:rPr lang="en-US" sz="1100" u="none" dirty="0">
                          <a:ln>
                            <a:noFill/>
                          </a:ln>
                          <a:solidFill>
                            <a:schemeClr val="tx1"/>
                          </a:solidFill>
                          <a:effectLst/>
                        </a:rPr>
                        <a:t>https://github.com/appium/selenium-objective-c</a:t>
                      </a:r>
                    </a:p>
                  </a:txBody>
                  <a:tcPr marL="56935" marR="56935" marT="56935" marB="56935">
                    <a:lnL>
                      <a:noFill/>
                    </a:lnL>
                    <a:lnR>
                      <a:noFill/>
                    </a:lnR>
                    <a:lnT>
                      <a:noFill/>
                    </a:lnT>
                    <a:lnB>
                      <a:noFill/>
                    </a:lnB>
                    <a:noFill/>
                  </a:tcPr>
                </a:tc>
              </a:tr>
              <a:tr h="309361">
                <a:tc>
                  <a:txBody>
                    <a:bodyPr/>
                    <a:lstStyle/>
                    <a:p>
                      <a:pPr algn="l" fontAlgn="t"/>
                      <a:r>
                        <a:rPr lang="en-US" sz="1100" dirty="0">
                          <a:effectLst/>
                        </a:rPr>
                        <a:t>PHP</a:t>
                      </a:r>
                    </a:p>
                  </a:txBody>
                  <a:tcPr marL="56935" marR="56935" marT="56935" marB="56935">
                    <a:lnL>
                      <a:noFill/>
                    </a:lnL>
                    <a:lnR>
                      <a:noFill/>
                    </a:lnR>
                    <a:lnT>
                      <a:noFill/>
                    </a:lnT>
                    <a:lnB>
                      <a:noFill/>
                    </a:lnB>
                    <a:solidFill>
                      <a:srgbClr val="F3F7FA"/>
                    </a:solidFill>
                  </a:tcPr>
                </a:tc>
                <a:tc>
                  <a:txBody>
                    <a:bodyPr/>
                    <a:lstStyle/>
                    <a:p>
                      <a:pPr algn="l" fontAlgn="t"/>
                      <a:r>
                        <a:rPr lang="en-US" sz="1100" u="none" dirty="0">
                          <a:ln>
                            <a:noFill/>
                          </a:ln>
                          <a:solidFill>
                            <a:schemeClr val="tx1"/>
                          </a:solidFill>
                          <a:effectLst/>
                        </a:rPr>
                        <a:t>https://github.com/appium/php-client</a:t>
                      </a:r>
                    </a:p>
                  </a:txBody>
                  <a:tcPr marL="56935" marR="56935" marT="56935" marB="56935">
                    <a:lnL>
                      <a:noFill/>
                    </a:lnL>
                    <a:lnR>
                      <a:noFill/>
                    </a:lnR>
                    <a:lnT>
                      <a:noFill/>
                    </a:lnT>
                    <a:lnB>
                      <a:noFill/>
                    </a:lnB>
                    <a:noFill/>
                  </a:tcPr>
                </a:tc>
              </a:tr>
              <a:tr h="493586">
                <a:tc>
                  <a:txBody>
                    <a:bodyPr/>
                    <a:lstStyle/>
                    <a:p>
                      <a:pPr algn="l" fontAlgn="t"/>
                      <a:r>
                        <a:rPr lang="en-US" sz="1100" dirty="0">
                          <a:effectLst/>
                        </a:rPr>
                        <a:t>C# (.NET)</a:t>
                      </a:r>
                    </a:p>
                  </a:txBody>
                  <a:tcPr marL="56935" marR="56935" marT="56935" marB="56935">
                    <a:lnL>
                      <a:noFill/>
                    </a:lnL>
                    <a:lnR>
                      <a:noFill/>
                    </a:lnR>
                    <a:lnT>
                      <a:noFill/>
                    </a:lnT>
                    <a:lnB>
                      <a:noFill/>
                    </a:lnB>
                    <a:solidFill>
                      <a:srgbClr val="F9FBFC"/>
                    </a:solidFill>
                  </a:tcPr>
                </a:tc>
                <a:tc>
                  <a:txBody>
                    <a:bodyPr/>
                    <a:lstStyle/>
                    <a:p>
                      <a:pPr algn="l" fontAlgn="t"/>
                      <a:r>
                        <a:rPr lang="en-US" sz="1100" u="none" dirty="0">
                          <a:ln>
                            <a:noFill/>
                          </a:ln>
                          <a:solidFill>
                            <a:schemeClr val="tx1"/>
                          </a:solidFill>
                          <a:effectLst/>
                        </a:rPr>
                        <a:t>https://github.com/appium/appium-dotnet-driver</a:t>
                      </a:r>
                    </a:p>
                  </a:txBody>
                  <a:tcPr marL="56935" marR="56935" marT="56935" marB="56935">
                    <a:lnL>
                      <a:noFill/>
                    </a:lnL>
                    <a:lnR>
                      <a:noFill/>
                    </a:lnR>
                    <a:lnT>
                      <a:noFill/>
                    </a:lnT>
                    <a:lnB>
                      <a:noFill/>
                    </a:lnB>
                    <a:noFill/>
                  </a:tcPr>
                </a:tc>
              </a:tr>
              <a:tr h="493586">
                <a:tc>
                  <a:txBody>
                    <a:bodyPr/>
                    <a:lstStyle/>
                    <a:p>
                      <a:pPr algn="l" fontAlgn="t"/>
                      <a:r>
                        <a:rPr lang="en-US" sz="1100" dirty="0">
                          <a:effectLst/>
                        </a:rPr>
                        <a:t>RobotFramework</a:t>
                      </a:r>
                    </a:p>
                  </a:txBody>
                  <a:tcPr marL="56935" marR="56935" marT="56935" marB="56935">
                    <a:lnL>
                      <a:noFill/>
                    </a:lnL>
                    <a:lnR>
                      <a:noFill/>
                    </a:lnR>
                    <a:lnT>
                      <a:noFill/>
                    </a:lnT>
                    <a:lnB w="9525" cap="flat" cmpd="sng" algn="ctr">
                      <a:solidFill>
                        <a:srgbClr val="CCCCCC"/>
                      </a:solidFill>
                      <a:prstDash val="solid"/>
                      <a:round/>
                      <a:headEnd type="none" w="med" len="med"/>
                      <a:tailEnd type="none" w="med" len="med"/>
                    </a:lnB>
                    <a:solidFill>
                      <a:srgbClr val="F3F7FA"/>
                    </a:solidFill>
                  </a:tcPr>
                </a:tc>
                <a:tc>
                  <a:txBody>
                    <a:bodyPr/>
                    <a:lstStyle/>
                    <a:p>
                      <a:pPr algn="l" fontAlgn="t"/>
                      <a:r>
                        <a:rPr lang="en-US" sz="1100" u="none" dirty="0">
                          <a:ln>
                            <a:noFill/>
                          </a:ln>
                          <a:solidFill>
                            <a:schemeClr val="tx1"/>
                          </a:solidFill>
                          <a:effectLst/>
                        </a:rPr>
                        <a:t>https://github.com/jollychang/robotframework-appiumlibrary</a:t>
                      </a:r>
                    </a:p>
                  </a:txBody>
                  <a:tcPr marL="56935" marR="56935" marT="56935" marB="56935">
                    <a:lnL>
                      <a:noFill/>
                    </a:lnL>
                    <a:lnR>
                      <a:noFill/>
                    </a:lnR>
                    <a:lnT>
                      <a:noFill/>
                    </a:lnT>
                    <a:lnB w="9525" cap="flat" cmpd="sng" algn="ctr">
                      <a:solidFill>
                        <a:srgbClr val="CCCCCC"/>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39872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normAutofit/>
          </a:bodyPr>
          <a:lstStyle/>
          <a:p>
            <a:r>
              <a:rPr lang="en-US" dirty="0"/>
              <a:t>APPIUM CLIENT </a:t>
            </a:r>
            <a:r>
              <a:rPr lang="en-US" dirty="0" smtClean="0"/>
              <a:t>LIBRARIES</a:t>
            </a:r>
          </a:p>
          <a:p>
            <a:r>
              <a:rPr lang="en-US" sz="1050" dirty="0"/>
              <a:t>JAVA CLIENT LIBRARY STRUCTURE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0891" y="1205893"/>
            <a:ext cx="6322219" cy="3169865"/>
          </a:xfrm>
        </p:spPr>
      </p:pic>
    </p:spTree>
    <p:extLst>
      <p:ext uri="{BB962C8B-B14F-4D97-AF65-F5344CB8AC3E}">
        <p14:creationId xmlns:p14="http://schemas.microsoft.com/office/powerpoint/2010/main" val="1114149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410891" y="1139402"/>
            <a:ext cx="6322219" cy="2228155"/>
          </a:xfrm>
          <a:prstGeom prst="rect">
            <a:avLst/>
          </a:prstGeom>
        </p:spPr>
      </p:pic>
      <p:sp>
        <p:nvSpPr>
          <p:cNvPr id="4" name="Text Placeholder 3"/>
          <p:cNvSpPr>
            <a:spLocks noGrp="1"/>
          </p:cNvSpPr>
          <p:nvPr>
            <p:ph type="body" sz="quarter" idx="11"/>
          </p:nvPr>
        </p:nvSpPr>
        <p:spPr/>
        <p:txBody>
          <a:bodyPr>
            <a:normAutofit/>
          </a:bodyPr>
          <a:lstStyle/>
          <a:p>
            <a:r>
              <a:rPr lang="en-US" sz="1500" dirty="0"/>
              <a:t>DRIVER INITIALIZATION</a:t>
            </a:r>
            <a:endParaRPr lang="en-US" dirty="0" smtClean="0"/>
          </a:p>
          <a:p>
            <a:r>
              <a:rPr lang="en-US" sz="1050" dirty="0"/>
              <a:t>Initialize driver</a:t>
            </a:r>
          </a:p>
        </p:txBody>
      </p:sp>
      <p:sp>
        <p:nvSpPr>
          <p:cNvPr id="3" name="TextBox 2"/>
          <p:cNvSpPr txBox="1"/>
          <p:nvPr/>
        </p:nvSpPr>
        <p:spPr>
          <a:xfrm>
            <a:off x="3076205" y="3726759"/>
            <a:ext cx="2473754" cy="577081"/>
          </a:xfrm>
          <a:prstGeom prst="rect">
            <a:avLst/>
          </a:prstGeom>
          <a:noFill/>
        </p:spPr>
        <p:txBody>
          <a:bodyPr wrap="none" rtlCol="0">
            <a:spAutoFit/>
          </a:bodyPr>
          <a:lstStyle/>
          <a:p>
            <a:pPr marL="257175" indent="-257175">
              <a:buClr>
                <a:schemeClr val="accent3"/>
              </a:buClr>
              <a:buFont typeface="+mj-lt"/>
              <a:buAutoNum type="arabicPeriod"/>
            </a:pPr>
            <a:r>
              <a:rPr lang="en-US" sz="1050" dirty="0"/>
              <a:t>Driver type: </a:t>
            </a:r>
            <a:r>
              <a:rPr lang="en-US" sz="1050" dirty="0" err="1"/>
              <a:t>iOSDriver</a:t>
            </a:r>
            <a:r>
              <a:rPr lang="en-US" sz="1050" dirty="0"/>
              <a:t>, </a:t>
            </a:r>
            <a:r>
              <a:rPr lang="en-US" sz="1050" dirty="0" err="1"/>
              <a:t>AndroidDriver</a:t>
            </a:r>
            <a:endParaRPr lang="en-US" sz="1050" dirty="0"/>
          </a:p>
          <a:p>
            <a:pPr marL="257175" indent="-257175">
              <a:buClr>
                <a:schemeClr val="accent3"/>
              </a:buClr>
              <a:buFont typeface="+mj-lt"/>
              <a:buAutoNum type="arabicPeriod"/>
            </a:pPr>
            <a:r>
              <a:rPr lang="en-US" sz="1050" dirty="0"/>
              <a:t>Driver URL</a:t>
            </a:r>
          </a:p>
          <a:p>
            <a:pPr marL="257175" indent="-257175">
              <a:buClr>
                <a:schemeClr val="accent3"/>
              </a:buClr>
              <a:buFont typeface="+mj-lt"/>
              <a:buAutoNum type="arabicPeriod"/>
            </a:pPr>
            <a:r>
              <a:rPr lang="en-US" sz="1050" dirty="0"/>
              <a:t>Capabilities</a:t>
            </a:r>
          </a:p>
        </p:txBody>
      </p:sp>
    </p:spTree>
    <p:extLst>
      <p:ext uri="{BB962C8B-B14F-4D97-AF65-F5344CB8AC3E}">
        <p14:creationId xmlns:p14="http://schemas.microsoft.com/office/powerpoint/2010/main" val="3488644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3907600"/>
              </p:ext>
            </p:extLst>
          </p:nvPr>
        </p:nvGraphicFramePr>
        <p:xfrm>
          <a:off x="928255" y="1076326"/>
          <a:ext cx="7377545" cy="3621839"/>
        </p:xfrm>
        <a:graphic>
          <a:graphicData uri="http://schemas.openxmlformats.org/drawingml/2006/table">
            <a:tbl>
              <a:tblPr/>
              <a:tblGrid>
                <a:gridCol w="1489546"/>
                <a:gridCol w="3428817"/>
                <a:gridCol w="2459182"/>
              </a:tblGrid>
              <a:tr h="150951">
                <a:tc>
                  <a:txBody>
                    <a:bodyPr/>
                    <a:lstStyle/>
                    <a:p>
                      <a:pPr algn="l" fontAlgn="b"/>
                      <a:r>
                        <a:rPr lang="en-US" sz="800" dirty="0">
                          <a:effectLst/>
                        </a:rPr>
                        <a:t>Capability</a:t>
                      </a:r>
                    </a:p>
                  </a:txBody>
                  <a:tcPr marL="25221" marR="25221" marT="12611" marB="12611"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l" fontAlgn="b"/>
                      <a:r>
                        <a:rPr lang="en-US" sz="800" dirty="0">
                          <a:effectLst/>
                        </a:rPr>
                        <a:t>Description</a:t>
                      </a:r>
                    </a:p>
                  </a:txBody>
                  <a:tcPr marL="25221" marR="25221" marT="12611" marB="12611"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c>
                  <a:txBody>
                    <a:bodyPr/>
                    <a:lstStyle/>
                    <a:p>
                      <a:pPr algn="l" fontAlgn="b"/>
                      <a:r>
                        <a:rPr lang="en-US" sz="800">
                          <a:effectLst/>
                        </a:rPr>
                        <a:t>Values</a:t>
                      </a:r>
                    </a:p>
                  </a:txBody>
                  <a:tcPr marL="25221" marR="25221" marT="12611" marB="12611" anchor="b">
                    <a:lnL>
                      <a:noFill/>
                    </a:lnL>
                    <a:lnR>
                      <a:noFill/>
                    </a:lnR>
                    <a:lnT>
                      <a:noFill/>
                    </a:lnT>
                    <a:lnB w="9525" cap="flat" cmpd="sng" algn="ctr">
                      <a:solidFill>
                        <a:srgbClr val="CCCCCC"/>
                      </a:solidFill>
                      <a:prstDash val="solid"/>
                      <a:round/>
                      <a:headEnd type="none" w="med" len="med"/>
                      <a:tailEnd type="none" w="med" len="med"/>
                    </a:lnB>
                    <a:solidFill>
                      <a:srgbClr val="EAF2F6"/>
                    </a:solidFill>
                  </a:tcPr>
                </a:tc>
              </a:tr>
              <a:tr h="210462">
                <a:tc>
                  <a:txBody>
                    <a:bodyPr/>
                    <a:lstStyle/>
                    <a:p>
                      <a:pPr algn="l" fontAlgn="t"/>
                      <a:r>
                        <a:rPr lang="en-US" sz="1100">
                          <a:effectLst/>
                        </a:rPr>
                        <a:t>automationName</a:t>
                      </a:r>
                    </a:p>
                  </a:txBody>
                  <a:tcPr marL="25221" marR="25221" marT="25221" marB="25221">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sz="800">
                          <a:effectLst/>
                        </a:rPr>
                        <a:t>Which automation engine to use</a:t>
                      </a:r>
                    </a:p>
                  </a:txBody>
                  <a:tcPr marL="25221" marR="25221" marT="25221" marB="25221">
                    <a:lnL>
                      <a:noFill/>
                    </a:lnL>
                    <a:lnR>
                      <a:noFill/>
                    </a:lnR>
                    <a:lnT w="9525" cap="flat" cmpd="sng" algn="ctr">
                      <a:solidFill>
                        <a:srgbClr val="CCCCCC"/>
                      </a:solidFill>
                      <a:prstDash val="solid"/>
                      <a:round/>
                      <a:headEnd type="none" w="med" len="med"/>
                      <a:tailEnd type="none" w="med" len="med"/>
                    </a:lnT>
                    <a:lnB>
                      <a:noFill/>
                    </a:lnB>
                    <a:solidFill>
                      <a:srgbClr val="F9FBFC"/>
                    </a:solidFill>
                  </a:tcPr>
                </a:tc>
                <a:tc>
                  <a:txBody>
                    <a:bodyPr/>
                    <a:lstStyle/>
                    <a:p>
                      <a:pPr algn="l" fontAlgn="t"/>
                      <a:r>
                        <a:rPr lang="en-US" sz="800" dirty="0">
                          <a:effectLst/>
                        </a:rPr>
                        <a:t>Appium (default) or </a:t>
                      </a:r>
                      <a:r>
                        <a:rPr lang="en-US" sz="800" dirty="0" err="1">
                          <a:effectLst/>
                        </a:rPr>
                        <a:t>Selendroid</a:t>
                      </a:r>
                      <a:endParaRPr lang="en-US" sz="800" dirty="0">
                        <a:effectLst/>
                      </a:endParaRPr>
                    </a:p>
                  </a:txBody>
                  <a:tcPr marL="25221" marR="25221" marT="25221" marB="25221">
                    <a:lnL>
                      <a:noFill/>
                    </a:lnL>
                    <a:lnR>
                      <a:noFill/>
                    </a:lnR>
                    <a:lnT w="9525" cap="flat" cmpd="sng" algn="ctr">
                      <a:solidFill>
                        <a:srgbClr val="CCCCCC"/>
                      </a:solidFill>
                      <a:prstDash val="solid"/>
                      <a:round/>
                      <a:headEnd type="none" w="med" len="med"/>
                      <a:tailEnd type="none" w="med" len="med"/>
                    </a:lnT>
                    <a:lnB>
                      <a:noFill/>
                    </a:lnB>
                    <a:solidFill>
                      <a:srgbClr val="F9FBFC"/>
                    </a:solidFill>
                  </a:tcPr>
                </a:tc>
              </a:tr>
              <a:tr h="210462">
                <a:tc>
                  <a:txBody>
                    <a:bodyPr/>
                    <a:lstStyle/>
                    <a:p>
                      <a:pPr algn="l" fontAlgn="t"/>
                      <a:r>
                        <a:rPr lang="en-US" sz="1100">
                          <a:effectLst/>
                        </a:rPr>
                        <a:t>platformName</a:t>
                      </a:r>
                    </a:p>
                  </a:txBody>
                  <a:tcPr marL="25221" marR="25221" marT="25221" marB="25221">
                    <a:lnL>
                      <a:noFill/>
                    </a:lnL>
                    <a:lnR>
                      <a:noFill/>
                    </a:lnR>
                    <a:lnT>
                      <a:noFill/>
                    </a:lnT>
                    <a:lnB>
                      <a:noFill/>
                    </a:lnB>
                    <a:solidFill>
                      <a:srgbClr val="F3F7FA"/>
                    </a:solidFill>
                  </a:tcPr>
                </a:tc>
                <a:tc>
                  <a:txBody>
                    <a:bodyPr/>
                    <a:lstStyle/>
                    <a:p>
                      <a:pPr algn="l" fontAlgn="t"/>
                      <a:r>
                        <a:rPr lang="en-US" sz="800">
                          <a:effectLst/>
                        </a:rPr>
                        <a:t>Which mobile OS platform to use</a:t>
                      </a:r>
                    </a:p>
                  </a:txBody>
                  <a:tcPr marL="25221" marR="25221" marT="25221" marB="25221">
                    <a:lnL>
                      <a:noFill/>
                    </a:lnL>
                    <a:lnR>
                      <a:noFill/>
                    </a:lnR>
                    <a:lnT>
                      <a:noFill/>
                    </a:lnT>
                    <a:lnB>
                      <a:noFill/>
                    </a:lnB>
                    <a:solidFill>
                      <a:srgbClr val="F3F7FA"/>
                    </a:solidFill>
                  </a:tcPr>
                </a:tc>
                <a:tc>
                  <a:txBody>
                    <a:bodyPr/>
                    <a:lstStyle/>
                    <a:p>
                      <a:pPr algn="l" fontAlgn="t"/>
                      <a:r>
                        <a:rPr lang="en-US" sz="800">
                          <a:effectLst/>
                        </a:rPr>
                        <a:t>iOS, Android, or FirefoxOS</a:t>
                      </a:r>
                    </a:p>
                  </a:txBody>
                  <a:tcPr marL="25221" marR="25221" marT="25221" marB="25221">
                    <a:lnL>
                      <a:noFill/>
                    </a:lnL>
                    <a:lnR>
                      <a:noFill/>
                    </a:lnR>
                    <a:lnT>
                      <a:noFill/>
                    </a:lnT>
                    <a:lnB>
                      <a:noFill/>
                    </a:lnB>
                    <a:solidFill>
                      <a:srgbClr val="F3F7FA"/>
                    </a:solidFill>
                  </a:tcPr>
                </a:tc>
              </a:tr>
              <a:tr h="210462">
                <a:tc>
                  <a:txBody>
                    <a:bodyPr/>
                    <a:lstStyle/>
                    <a:p>
                      <a:pPr algn="l" fontAlgn="t"/>
                      <a:r>
                        <a:rPr lang="en-US" sz="1100">
                          <a:effectLst/>
                        </a:rPr>
                        <a:t>platformVersion</a:t>
                      </a:r>
                    </a:p>
                  </a:txBody>
                  <a:tcPr marL="25221" marR="25221" marT="25221" marB="25221">
                    <a:lnL>
                      <a:noFill/>
                    </a:lnL>
                    <a:lnR>
                      <a:noFill/>
                    </a:lnR>
                    <a:lnT>
                      <a:noFill/>
                    </a:lnT>
                    <a:lnB>
                      <a:noFill/>
                    </a:lnB>
                    <a:solidFill>
                      <a:srgbClr val="F9FBFC"/>
                    </a:solidFill>
                  </a:tcPr>
                </a:tc>
                <a:tc>
                  <a:txBody>
                    <a:bodyPr/>
                    <a:lstStyle/>
                    <a:p>
                      <a:pPr algn="l" fontAlgn="t"/>
                      <a:r>
                        <a:rPr lang="en-US" sz="800">
                          <a:effectLst/>
                        </a:rPr>
                        <a:t>Mobile OS version</a:t>
                      </a:r>
                    </a:p>
                  </a:txBody>
                  <a:tcPr marL="25221" marR="25221" marT="25221" marB="25221">
                    <a:lnL>
                      <a:noFill/>
                    </a:lnL>
                    <a:lnR>
                      <a:noFill/>
                    </a:lnR>
                    <a:lnT>
                      <a:noFill/>
                    </a:lnT>
                    <a:lnB>
                      <a:noFill/>
                    </a:lnB>
                    <a:solidFill>
                      <a:srgbClr val="F9FBFC"/>
                    </a:solidFill>
                  </a:tcPr>
                </a:tc>
                <a:tc>
                  <a:txBody>
                    <a:bodyPr/>
                    <a:lstStyle/>
                    <a:p>
                      <a:pPr algn="l" fontAlgn="t"/>
                      <a:r>
                        <a:rPr lang="en-US" sz="800">
                          <a:effectLst/>
                        </a:rPr>
                        <a:t>e.g., 7.1, 4.4</a:t>
                      </a:r>
                    </a:p>
                  </a:txBody>
                  <a:tcPr marL="25221" marR="25221" marT="25221" marB="25221">
                    <a:lnL>
                      <a:noFill/>
                    </a:lnL>
                    <a:lnR>
                      <a:noFill/>
                    </a:lnR>
                    <a:lnT>
                      <a:noFill/>
                    </a:lnT>
                    <a:lnB>
                      <a:noFill/>
                    </a:lnB>
                    <a:solidFill>
                      <a:srgbClr val="F9FBFC"/>
                    </a:solidFill>
                  </a:tcPr>
                </a:tc>
              </a:tr>
              <a:tr h="849431">
                <a:tc>
                  <a:txBody>
                    <a:bodyPr/>
                    <a:lstStyle/>
                    <a:p>
                      <a:pPr algn="l" fontAlgn="t"/>
                      <a:r>
                        <a:rPr lang="en-US" sz="1100" dirty="0" err="1">
                          <a:effectLst/>
                        </a:rPr>
                        <a:t>deviceName</a:t>
                      </a:r>
                      <a:endParaRPr lang="en-US" sz="1100" dirty="0">
                        <a:effectLst/>
                      </a:endParaRPr>
                    </a:p>
                  </a:txBody>
                  <a:tcPr marL="25221" marR="25221" marT="25221" marB="25221">
                    <a:lnL>
                      <a:noFill/>
                    </a:lnL>
                    <a:lnR>
                      <a:noFill/>
                    </a:lnR>
                    <a:lnT>
                      <a:noFill/>
                    </a:lnT>
                    <a:lnB>
                      <a:noFill/>
                    </a:lnB>
                    <a:solidFill>
                      <a:srgbClr val="F3F7FA"/>
                    </a:solidFill>
                  </a:tcPr>
                </a:tc>
                <a:tc>
                  <a:txBody>
                    <a:bodyPr/>
                    <a:lstStyle/>
                    <a:p>
                      <a:pPr algn="l" fontAlgn="t"/>
                      <a:r>
                        <a:rPr lang="en-US" sz="800" dirty="0">
                          <a:effectLst/>
                        </a:rPr>
                        <a:t>The kind of mobile device or emulator to use</a:t>
                      </a:r>
                    </a:p>
                  </a:txBody>
                  <a:tcPr marL="25221" marR="25221" marT="25221" marB="25221">
                    <a:lnL>
                      <a:noFill/>
                    </a:lnL>
                    <a:lnR>
                      <a:noFill/>
                    </a:lnR>
                    <a:lnT>
                      <a:noFill/>
                    </a:lnT>
                    <a:lnB>
                      <a:noFill/>
                    </a:lnB>
                    <a:solidFill>
                      <a:srgbClr val="F3F7FA"/>
                    </a:solidFill>
                  </a:tcPr>
                </a:tc>
                <a:tc>
                  <a:txBody>
                    <a:bodyPr/>
                    <a:lstStyle/>
                    <a:p>
                      <a:pPr algn="l" fontAlgn="t"/>
                      <a:r>
                        <a:rPr lang="en-US" sz="800" dirty="0">
                          <a:effectLst/>
                        </a:rPr>
                        <a:t>iPhone  instruments -s devices. On Android this capability is </a:t>
                      </a:r>
                      <a:r>
                        <a:rPr lang="en-US" sz="800" dirty="0" err="1" smtClean="0">
                          <a:effectLst/>
                        </a:rPr>
                        <a:t>cuSimulator</a:t>
                      </a:r>
                      <a:r>
                        <a:rPr lang="en-US" sz="800" dirty="0" smtClean="0">
                          <a:effectLst/>
                        </a:rPr>
                        <a:t>, iPad Simulator, iPhone Retina 4-inch, Android Emulator, Galaxy S4, etc…. On iOS, this should be one of the valid devices returned by instruments </a:t>
                      </a:r>
                      <a:r>
                        <a:rPr lang="en-US" sz="800" dirty="0" err="1" smtClean="0">
                          <a:effectLst/>
                        </a:rPr>
                        <a:t>withrrently</a:t>
                      </a:r>
                      <a:r>
                        <a:rPr lang="en-US" sz="800" dirty="0" smtClean="0">
                          <a:effectLst/>
                        </a:rPr>
                        <a:t> </a:t>
                      </a:r>
                      <a:r>
                        <a:rPr lang="en-US" sz="800" dirty="0">
                          <a:effectLst/>
                        </a:rPr>
                        <a:t>ignored.</a:t>
                      </a:r>
                    </a:p>
                  </a:txBody>
                  <a:tcPr marL="25221" marR="25221" marT="25221" marB="25221">
                    <a:lnL>
                      <a:noFill/>
                    </a:lnL>
                    <a:lnR>
                      <a:noFill/>
                    </a:lnR>
                    <a:lnT>
                      <a:noFill/>
                    </a:lnT>
                    <a:lnB>
                      <a:noFill/>
                    </a:lnB>
                    <a:solidFill>
                      <a:srgbClr val="F3F7FA"/>
                    </a:solidFill>
                  </a:tcPr>
                </a:tc>
              </a:tr>
              <a:tr h="1067338">
                <a:tc>
                  <a:txBody>
                    <a:bodyPr/>
                    <a:lstStyle/>
                    <a:p>
                      <a:pPr algn="l" fontAlgn="t"/>
                      <a:r>
                        <a:rPr lang="en-US" sz="1100" dirty="0">
                          <a:effectLst/>
                        </a:rPr>
                        <a:t>app</a:t>
                      </a:r>
                    </a:p>
                  </a:txBody>
                  <a:tcPr marL="25221" marR="25221" marT="25221" marB="25221">
                    <a:lnL>
                      <a:noFill/>
                    </a:lnL>
                    <a:lnR>
                      <a:noFill/>
                    </a:lnR>
                    <a:lnT>
                      <a:noFill/>
                    </a:lnT>
                    <a:lnB>
                      <a:noFill/>
                    </a:lnB>
                    <a:solidFill>
                      <a:srgbClr val="F9FBFC"/>
                    </a:solidFill>
                  </a:tcPr>
                </a:tc>
                <a:tc>
                  <a:txBody>
                    <a:bodyPr/>
                    <a:lstStyle/>
                    <a:p>
                      <a:pPr algn="l" fontAlgn="t"/>
                      <a:r>
                        <a:rPr lang="en-US" sz="800" dirty="0">
                          <a:effectLst/>
                        </a:rPr>
                        <a:t>The absolute local path </a:t>
                      </a:r>
                      <a:r>
                        <a:rPr lang="en-US" sz="800" i="1" dirty="0">
                          <a:effectLst/>
                        </a:rPr>
                        <a:t>or</a:t>
                      </a:r>
                      <a:r>
                        <a:rPr lang="en-US" sz="800" dirty="0">
                          <a:effectLst/>
                        </a:rPr>
                        <a:t> remote http URL to an .</a:t>
                      </a:r>
                      <a:r>
                        <a:rPr lang="en-US" sz="800" dirty="0" err="1">
                          <a:effectLst/>
                        </a:rPr>
                        <a:t>ipa</a:t>
                      </a:r>
                      <a:r>
                        <a:rPr lang="en-US" sz="800" dirty="0">
                          <a:effectLst/>
                        </a:rPr>
                        <a:t> or .</a:t>
                      </a:r>
                      <a:r>
                        <a:rPr lang="en-US" sz="800" dirty="0" err="1">
                          <a:effectLst/>
                        </a:rPr>
                        <a:t>apk</a:t>
                      </a:r>
                      <a:r>
                        <a:rPr lang="en-US" sz="800" dirty="0">
                          <a:effectLst/>
                        </a:rPr>
                        <a:t> file, or a .zip containing one of these. Appium will attempt to install this app binary on the appropriate device first. Note that this capability is not required for Android if you specify </a:t>
                      </a:r>
                      <a:r>
                        <a:rPr lang="en-US" sz="800" dirty="0" err="1">
                          <a:effectLst/>
                        </a:rPr>
                        <a:t>appPackage</a:t>
                      </a:r>
                      <a:r>
                        <a:rPr lang="en-US" sz="800" dirty="0">
                          <a:effectLst/>
                        </a:rPr>
                        <a:t> and </a:t>
                      </a:r>
                      <a:r>
                        <a:rPr lang="en-US" sz="800" dirty="0" err="1">
                          <a:effectLst/>
                        </a:rPr>
                        <a:t>appActivity</a:t>
                      </a:r>
                      <a:r>
                        <a:rPr lang="en-US" sz="800" dirty="0">
                          <a:effectLst/>
                        </a:rPr>
                        <a:t> capabilities (see below). Incompatible with </a:t>
                      </a:r>
                      <a:r>
                        <a:rPr lang="en-US" sz="800" dirty="0" err="1">
                          <a:effectLst/>
                        </a:rPr>
                        <a:t>browserName</a:t>
                      </a:r>
                      <a:r>
                        <a:rPr lang="en-US" sz="800" dirty="0">
                          <a:effectLst/>
                        </a:rPr>
                        <a:t>.</a:t>
                      </a:r>
                    </a:p>
                  </a:txBody>
                  <a:tcPr marL="25221" marR="25221" marT="25221" marB="25221">
                    <a:lnL>
                      <a:noFill/>
                    </a:lnL>
                    <a:lnR>
                      <a:noFill/>
                    </a:lnR>
                    <a:lnT>
                      <a:noFill/>
                    </a:lnT>
                    <a:lnB>
                      <a:noFill/>
                    </a:lnB>
                    <a:solidFill>
                      <a:srgbClr val="F9FBFC"/>
                    </a:solidFill>
                  </a:tcPr>
                </a:tc>
                <a:tc>
                  <a:txBody>
                    <a:bodyPr/>
                    <a:lstStyle/>
                    <a:p>
                      <a:pPr algn="l" fontAlgn="t"/>
                      <a:r>
                        <a:rPr lang="en-US" sz="800">
                          <a:effectLst/>
                        </a:rPr>
                        <a:t>/abs/path/to/my.apk or http://myapp.com/app.ipa</a:t>
                      </a:r>
                    </a:p>
                  </a:txBody>
                  <a:tcPr marL="25221" marR="25221" marT="25221" marB="25221">
                    <a:lnL>
                      <a:noFill/>
                    </a:lnL>
                    <a:lnR>
                      <a:noFill/>
                    </a:lnR>
                    <a:lnT>
                      <a:noFill/>
                    </a:lnT>
                    <a:lnB>
                      <a:noFill/>
                    </a:lnB>
                    <a:solidFill>
                      <a:srgbClr val="F9FBFC"/>
                    </a:solidFill>
                  </a:tcPr>
                </a:tc>
              </a:tr>
              <a:tr h="413619">
                <a:tc>
                  <a:txBody>
                    <a:bodyPr/>
                    <a:lstStyle/>
                    <a:p>
                      <a:pPr algn="l" fontAlgn="t"/>
                      <a:r>
                        <a:rPr lang="en-US" sz="1100">
                          <a:effectLst/>
                        </a:rPr>
                        <a:t>browserName</a:t>
                      </a:r>
                    </a:p>
                  </a:txBody>
                  <a:tcPr marL="25221" marR="25221" marT="25221" marB="25221">
                    <a:lnL>
                      <a:noFill/>
                    </a:lnL>
                    <a:lnR>
                      <a:noFill/>
                    </a:lnR>
                    <a:lnT>
                      <a:noFill/>
                    </a:lnT>
                    <a:lnB>
                      <a:noFill/>
                    </a:lnB>
                    <a:solidFill>
                      <a:srgbClr val="F3F7FA"/>
                    </a:solidFill>
                  </a:tcPr>
                </a:tc>
                <a:tc>
                  <a:txBody>
                    <a:bodyPr/>
                    <a:lstStyle/>
                    <a:p>
                      <a:pPr algn="l" fontAlgn="t"/>
                      <a:r>
                        <a:rPr lang="en-US" sz="800">
                          <a:effectLst/>
                        </a:rPr>
                        <a:t>Name of mobile web browser to automate. Should be an empty string if automating an app instead.</a:t>
                      </a:r>
                    </a:p>
                  </a:txBody>
                  <a:tcPr marL="25221" marR="25221" marT="25221" marB="25221">
                    <a:lnL>
                      <a:noFill/>
                    </a:lnL>
                    <a:lnR>
                      <a:noFill/>
                    </a:lnR>
                    <a:lnT>
                      <a:noFill/>
                    </a:lnT>
                    <a:lnB>
                      <a:noFill/>
                    </a:lnB>
                    <a:solidFill>
                      <a:srgbClr val="F3F7FA"/>
                    </a:solidFill>
                  </a:tcPr>
                </a:tc>
                <a:tc>
                  <a:txBody>
                    <a:bodyPr/>
                    <a:lstStyle/>
                    <a:p>
                      <a:pPr algn="l" fontAlgn="t"/>
                      <a:r>
                        <a:rPr lang="en-US" sz="800">
                          <a:effectLst/>
                        </a:rPr>
                        <a:t>‘Safari’ for iOS and ‘Chrome’, ‘Chromium’, or ‘Browser’ for Android</a:t>
                      </a:r>
                    </a:p>
                  </a:txBody>
                  <a:tcPr marL="25221" marR="25221" marT="25221" marB="25221">
                    <a:lnL>
                      <a:noFill/>
                    </a:lnL>
                    <a:lnR>
                      <a:noFill/>
                    </a:lnR>
                    <a:lnT>
                      <a:noFill/>
                    </a:lnT>
                    <a:lnB>
                      <a:noFill/>
                    </a:lnB>
                    <a:solidFill>
                      <a:srgbClr val="F3F7FA"/>
                    </a:solidFill>
                  </a:tcPr>
                </a:tc>
              </a:tr>
              <a:tr h="486254">
                <a:tc>
                  <a:txBody>
                    <a:bodyPr/>
                    <a:lstStyle/>
                    <a:p>
                      <a:pPr algn="l" fontAlgn="t"/>
                      <a:r>
                        <a:rPr lang="en-US" sz="1100" dirty="0" err="1">
                          <a:effectLst/>
                        </a:rPr>
                        <a:t>newCommandTimeout</a:t>
                      </a:r>
                      <a:endParaRPr lang="en-US" sz="1100" dirty="0">
                        <a:effectLst/>
                      </a:endParaRPr>
                    </a:p>
                  </a:txBody>
                  <a:tcPr marL="25221" marR="25221" marT="25221" marB="25221">
                    <a:lnL>
                      <a:noFill/>
                    </a:lnL>
                    <a:lnR>
                      <a:noFill/>
                    </a:lnR>
                    <a:lnT>
                      <a:noFill/>
                    </a:lnT>
                    <a:lnB>
                      <a:noFill/>
                    </a:lnB>
                    <a:solidFill>
                      <a:srgbClr val="F9FBFC"/>
                    </a:solidFill>
                  </a:tcPr>
                </a:tc>
                <a:tc>
                  <a:txBody>
                    <a:bodyPr/>
                    <a:lstStyle/>
                    <a:p>
                      <a:pPr algn="l" fontAlgn="t"/>
                      <a:r>
                        <a:rPr lang="en-US" sz="800" dirty="0">
                          <a:effectLst/>
                        </a:rPr>
                        <a:t>How long (in seconds) Appium will wait for a new command from the client before assuming the client quit and ending the session</a:t>
                      </a:r>
                    </a:p>
                  </a:txBody>
                  <a:tcPr marL="25221" marR="25221" marT="25221" marB="25221">
                    <a:lnL>
                      <a:noFill/>
                    </a:lnL>
                    <a:lnR>
                      <a:noFill/>
                    </a:lnR>
                    <a:lnT>
                      <a:noFill/>
                    </a:lnT>
                    <a:lnB>
                      <a:noFill/>
                    </a:lnB>
                    <a:solidFill>
                      <a:srgbClr val="F9FBFC"/>
                    </a:solidFill>
                  </a:tcPr>
                </a:tc>
                <a:tc>
                  <a:txBody>
                    <a:bodyPr/>
                    <a:lstStyle/>
                    <a:p>
                      <a:pPr algn="l" fontAlgn="t"/>
                      <a:r>
                        <a:rPr lang="en-US" sz="800" dirty="0">
                          <a:effectLst/>
                        </a:rPr>
                        <a:t>e.g. 60</a:t>
                      </a:r>
                    </a:p>
                  </a:txBody>
                  <a:tcPr marL="25221" marR="25221" marT="25221" marB="25221">
                    <a:lnL>
                      <a:noFill/>
                    </a:lnL>
                    <a:lnR>
                      <a:noFill/>
                    </a:lnR>
                    <a:lnT>
                      <a:noFill/>
                    </a:lnT>
                    <a:lnB>
                      <a:noFill/>
                    </a:lnB>
                    <a:solidFill>
                      <a:srgbClr val="F9FBFC"/>
                    </a:solidFill>
                  </a:tcPr>
                </a:tc>
              </a:tr>
            </a:tbl>
          </a:graphicData>
        </a:graphic>
      </p:graphicFrame>
      <p:sp>
        <p:nvSpPr>
          <p:cNvPr id="4" name="Text Placeholder 3"/>
          <p:cNvSpPr>
            <a:spLocks noGrp="1"/>
          </p:cNvSpPr>
          <p:nvPr>
            <p:ph type="body" sz="quarter" idx="11"/>
          </p:nvPr>
        </p:nvSpPr>
        <p:spPr/>
        <p:txBody>
          <a:bodyPr>
            <a:normAutofit/>
          </a:bodyPr>
          <a:lstStyle/>
          <a:p>
            <a:r>
              <a:rPr lang="en-US" sz="1350" dirty="0"/>
              <a:t>DRIVER INITIALIZATION</a:t>
            </a:r>
            <a:endParaRPr lang="en-US" dirty="0" smtClean="0"/>
          </a:p>
          <a:p>
            <a:r>
              <a:rPr lang="en-US" sz="1050" dirty="0"/>
              <a:t>Main driver capabilities</a:t>
            </a:r>
          </a:p>
        </p:txBody>
      </p:sp>
    </p:spTree>
    <p:extLst>
      <p:ext uri="{BB962C8B-B14F-4D97-AF65-F5344CB8AC3E}">
        <p14:creationId xmlns:p14="http://schemas.microsoft.com/office/powerpoint/2010/main" val="5516673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sz="1400" dirty="0"/>
              <a:t>FINDING ELEMENTS</a:t>
            </a:r>
          </a:p>
          <a:p>
            <a:r>
              <a:rPr lang="en-US" sz="1050" dirty="0" smtClean="0"/>
              <a:t>Appium Inspector</a:t>
            </a:r>
            <a:endParaRPr lang="en-US" sz="1050" dirty="0"/>
          </a:p>
        </p:txBody>
      </p:sp>
      <p:pic>
        <p:nvPicPr>
          <p:cNvPr id="1026" name="Picture 2" descr="Step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50773" y="1117887"/>
            <a:ext cx="5442857" cy="3429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67146" y="1117887"/>
            <a:ext cx="2847109" cy="2677656"/>
          </a:xfrm>
          <a:prstGeom prst="rect">
            <a:avLst/>
          </a:prstGeom>
          <a:noFill/>
        </p:spPr>
        <p:txBody>
          <a:bodyPr wrap="square" rtlCol="0">
            <a:spAutoFit/>
          </a:bodyPr>
          <a:lstStyle/>
          <a:p>
            <a:r>
              <a:rPr lang="en-US" dirty="0"/>
              <a:t>Appium provides you with a neat tool that allows you to find the </a:t>
            </a:r>
            <a:r>
              <a:rPr lang="en-US" dirty="0" err="1"/>
              <a:t>the</a:t>
            </a:r>
            <a:r>
              <a:rPr lang="en-US" dirty="0"/>
              <a:t> elements you’re looking for without leaving the Appium app. With the Appium Inspector (the </a:t>
            </a:r>
            <a:r>
              <a:rPr lang="en-US" dirty="0" err="1"/>
              <a:t>i</a:t>
            </a:r>
            <a:r>
              <a:rPr lang="en-US" dirty="0"/>
              <a:t> symbol next to the start test button) you can find any element and it’s name by either clicking the element on the preview page provided, or locating it in the UI navigator</a:t>
            </a:r>
            <a:r>
              <a:rPr lang="en-US" dirty="0" smtClean="0"/>
              <a:t>.</a:t>
            </a:r>
          </a:p>
          <a:p>
            <a:endParaRPr lang="en-US" dirty="0"/>
          </a:p>
          <a:p>
            <a:endParaRPr lang="en-US" dirty="0" smtClean="0"/>
          </a:p>
        </p:txBody>
      </p:sp>
    </p:spTree>
    <p:extLst>
      <p:ext uri="{BB962C8B-B14F-4D97-AF65-F5344CB8AC3E}">
        <p14:creationId xmlns:p14="http://schemas.microsoft.com/office/powerpoint/2010/main" val="3321705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sz="1400" dirty="0"/>
              <a:t>FINDING ELEMENTS</a:t>
            </a:r>
          </a:p>
          <a:p>
            <a:r>
              <a:rPr lang="en-US" sz="1050" dirty="0" err="1" smtClean="0"/>
              <a:t>UiAutomatorViewer</a:t>
            </a:r>
            <a:endParaRPr lang="en-US" sz="1050" dirty="0"/>
          </a:p>
        </p:txBody>
      </p:sp>
      <p:pic>
        <p:nvPicPr>
          <p:cNvPr id="2050" name="Picture 2" descr="http://www.grokkingandroid.com/wordpress/wp-content/uploads/2013/04/play_music_in_ui_automator_viewe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26106" y="972416"/>
            <a:ext cx="4541570" cy="34290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374074" y="972416"/>
            <a:ext cx="3214254" cy="3539430"/>
          </a:xfrm>
          <a:prstGeom prst="rect">
            <a:avLst/>
          </a:prstGeom>
          <a:noFill/>
        </p:spPr>
        <p:txBody>
          <a:bodyPr wrap="square" rtlCol="0">
            <a:spAutoFit/>
          </a:bodyPr>
          <a:lstStyle/>
          <a:p>
            <a:r>
              <a:rPr lang="en-US" dirty="0"/>
              <a:t>You can use the </a:t>
            </a:r>
            <a:r>
              <a:rPr lang="en-US" dirty="0" err="1"/>
              <a:t>uiautomatorviewer</a:t>
            </a:r>
            <a:r>
              <a:rPr lang="en-US" dirty="0"/>
              <a:t> tool to take a snapshot of the foreground UI screen on any Android device that is connected to your development machine. The </a:t>
            </a:r>
            <a:r>
              <a:rPr lang="en-US" dirty="0" err="1"/>
              <a:t>uiautomatorviewer</a:t>
            </a:r>
            <a:r>
              <a:rPr lang="en-US" dirty="0"/>
              <a:t> tool provides a convenient visual interface to inspect the layout hierarchy and view the properties of the individual UI components that are displayed on the test device. </a:t>
            </a:r>
            <a:endParaRPr lang="en-US" dirty="0" smtClean="0"/>
          </a:p>
          <a:p>
            <a:endParaRPr lang="en-US" dirty="0"/>
          </a:p>
          <a:p>
            <a:r>
              <a:rPr lang="en-US" dirty="0" err="1" smtClean="0"/>
              <a:t>UiAutomatorViewer</a:t>
            </a:r>
            <a:r>
              <a:rPr lang="en-US" dirty="0" smtClean="0"/>
              <a:t> tool is a part of Android SDK and located in tools folder. </a:t>
            </a:r>
          </a:p>
          <a:p>
            <a:r>
              <a:rPr lang="en-US" dirty="0" smtClean="0"/>
              <a:t>On windows computers preferable to use this tool instead of Appium Inspector, because of bugs and instability of open source Inspector.</a:t>
            </a:r>
            <a:endParaRPr lang="en-US" dirty="0"/>
          </a:p>
        </p:txBody>
      </p:sp>
    </p:spTree>
    <p:extLst>
      <p:ext uri="{BB962C8B-B14F-4D97-AF65-F5344CB8AC3E}">
        <p14:creationId xmlns:p14="http://schemas.microsoft.com/office/powerpoint/2010/main" val="25512349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sz="1400" dirty="0"/>
              <a:t>FINDING ELEMENTS</a:t>
            </a:r>
          </a:p>
          <a:p>
            <a:r>
              <a:rPr lang="en-US" sz="1050" dirty="0"/>
              <a:t>Remote Debugging on Android with Chrome</a:t>
            </a:r>
          </a:p>
        </p:txBody>
      </p:sp>
      <p:sp>
        <p:nvSpPr>
          <p:cNvPr id="12" name="TextBox 11"/>
          <p:cNvSpPr txBox="1"/>
          <p:nvPr/>
        </p:nvSpPr>
        <p:spPr>
          <a:xfrm>
            <a:off x="374074" y="972416"/>
            <a:ext cx="3214254" cy="3539430"/>
          </a:xfrm>
          <a:prstGeom prst="rect">
            <a:avLst/>
          </a:prstGeom>
          <a:noFill/>
        </p:spPr>
        <p:txBody>
          <a:bodyPr wrap="square" rtlCol="0">
            <a:spAutoFit/>
          </a:bodyPr>
          <a:lstStyle/>
          <a:p>
            <a:r>
              <a:rPr lang="en-US" dirty="0"/>
              <a:t>The way your web content behaves on mobile can be dramatically different from the desktop experience. Remote debugging with Chrome </a:t>
            </a:r>
            <a:r>
              <a:rPr lang="en-US" dirty="0" err="1"/>
              <a:t>DevTools</a:t>
            </a:r>
            <a:r>
              <a:rPr lang="en-US" dirty="0"/>
              <a:t> lets you debug live content on your Android device from your development machine</a:t>
            </a:r>
            <a:r>
              <a:rPr lang="en-US" dirty="0" smtClean="0"/>
              <a:t>.</a:t>
            </a:r>
          </a:p>
          <a:p>
            <a:endParaRPr lang="en-US" dirty="0"/>
          </a:p>
          <a:p>
            <a:pPr marL="285750" indent="-285750">
              <a:buClr>
                <a:schemeClr val="accent3"/>
              </a:buClr>
              <a:buFont typeface="Arial" panose="020B0604020202020204" pitchFamily="34" charset="0"/>
              <a:buChar char="•"/>
            </a:pPr>
            <a:r>
              <a:rPr lang="en-US" dirty="0"/>
              <a:t>Debugging websites in browser tabs.</a:t>
            </a:r>
          </a:p>
          <a:p>
            <a:pPr marL="285750" indent="-285750">
              <a:buClr>
                <a:schemeClr val="accent3"/>
              </a:buClr>
              <a:buFont typeface="Arial" panose="020B0604020202020204" pitchFamily="34" charset="0"/>
              <a:buChar char="•"/>
            </a:pPr>
            <a:r>
              <a:rPr lang="en-US" dirty="0"/>
              <a:t>Debugging WebViews in native Android apps.</a:t>
            </a:r>
          </a:p>
          <a:p>
            <a:pPr marL="285750" indent="-285750">
              <a:buClr>
                <a:schemeClr val="accent3"/>
              </a:buClr>
              <a:buFont typeface="Arial" panose="020B0604020202020204" pitchFamily="34" charset="0"/>
              <a:buChar char="•"/>
            </a:pPr>
            <a:r>
              <a:rPr lang="en-US" dirty="0"/>
              <a:t>Screencasting live to your development machine from your Android device.</a:t>
            </a:r>
          </a:p>
          <a:p>
            <a:pPr marL="285750" indent="-285750">
              <a:buClr>
                <a:schemeClr val="accent3"/>
              </a:buClr>
              <a:buFont typeface="Arial" panose="020B0604020202020204" pitchFamily="34" charset="0"/>
              <a:buChar char="•"/>
            </a:pPr>
            <a:r>
              <a:rPr lang="en-US" dirty="0"/>
              <a:t>Accessing your development server on Android using port forwarding and virtual host mapping</a:t>
            </a:r>
            <a:r>
              <a:rPr lang="en-US" dirty="0" smtClean="0"/>
              <a:t>.</a:t>
            </a:r>
            <a:endParaRPr lang="en-US" dirty="0"/>
          </a:p>
        </p:txBody>
      </p:sp>
      <p:pic>
        <p:nvPicPr>
          <p:cNvPr id="3074" name="Picture 2" descr="https://developer.chrome.com/devtools/docs/remote-debugging/webview-debug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476" y="1133845"/>
            <a:ext cx="4572577" cy="32165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66945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sz="1350" dirty="0"/>
              <a:t>FINDING ELEMENTS</a:t>
            </a:r>
          </a:p>
          <a:p>
            <a:r>
              <a:rPr lang="en-US" sz="1050" dirty="0" err="1">
                <a:solidFill>
                  <a:srgbClr val="444444"/>
                </a:solidFill>
              </a:rPr>
              <a:t>WebDriver</a:t>
            </a:r>
            <a:r>
              <a:rPr lang="en-US" sz="1050" dirty="0">
                <a:solidFill>
                  <a:srgbClr val="444444"/>
                </a:solidFill>
              </a:rPr>
              <a:t> locator strategies</a:t>
            </a:r>
          </a:p>
        </p:txBody>
      </p:sp>
      <p:sp>
        <p:nvSpPr>
          <p:cNvPr id="20" name="Rectangle 19"/>
          <p:cNvSpPr/>
          <p:nvPr/>
        </p:nvSpPr>
        <p:spPr>
          <a:xfrm>
            <a:off x="370609" y="1038953"/>
            <a:ext cx="8402782" cy="3470181"/>
          </a:xfrm>
          <a:prstGeom prst="rect">
            <a:avLst/>
          </a:prstGeom>
        </p:spPr>
        <p:txBody>
          <a:bodyPr wrap="square">
            <a:spAutoFit/>
          </a:bodyPr>
          <a:lstStyle/>
          <a:p>
            <a:pPr marL="214313" indent="-214313">
              <a:spcAft>
                <a:spcPts val="500"/>
              </a:spcAft>
              <a:buClr>
                <a:schemeClr val="accent3"/>
              </a:buClr>
              <a:buFont typeface="Arial" panose="020B0604020202020204" pitchFamily="34" charset="0"/>
              <a:buChar char="•"/>
            </a:pPr>
            <a:r>
              <a:rPr lang="en-US" b="1" dirty="0" err="1"/>
              <a:t>className</a:t>
            </a:r>
            <a:r>
              <a:rPr lang="en-US" b="1" dirty="0"/>
              <a:t> =“</a:t>
            </a:r>
            <a:r>
              <a:rPr lang="en-US" b="1" dirty="0" err="1"/>
              <a:t>android.widget.EditText</a:t>
            </a:r>
            <a:r>
              <a:rPr lang="en-US" b="1" dirty="0"/>
              <a:t>”</a:t>
            </a:r>
          </a:p>
          <a:p>
            <a:pPr>
              <a:spcAft>
                <a:spcPts val="500"/>
              </a:spcAft>
              <a:buClr>
                <a:schemeClr val="accent3"/>
              </a:buClr>
            </a:pPr>
            <a:r>
              <a:rPr lang="en-US" dirty="0"/>
              <a:t>`class name`: a string representing the UI element type for a given platform, e.g., `</a:t>
            </a:r>
            <a:r>
              <a:rPr lang="en-US" dirty="0" err="1"/>
              <a:t>UIAPickerWheel</a:t>
            </a:r>
            <a:r>
              <a:rPr lang="en-US" dirty="0"/>
              <a:t>` for iOS or `</a:t>
            </a:r>
            <a:r>
              <a:rPr lang="en-US" dirty="0" err="1"/>
              <a:t>android.widget.Button</a:t>
            </a:r>
            <a:r>
              <a:rPr lang="en-US" dirty="0"/>
              <a:t>` for Android</a:t>
            </a:r>
          </a:p>
          <a:p>
            <a:pPr marL="214313" indent="-214313">
              <a:spcAft>
                <a:spcPts val="500"/>
              </a:spcAft>
              <a:buClr>
                <a:schemeClr val="accent3"/>
              </a:buClr>
              <a:buFont typeface="Arial" panose="020B0604020202020204" pitchFamily="34" charset="0"/>
              <a:buChar char="•"/>
            </a:pPr>
            <a:r>
              <a:rPr lang="en-US" b="1" dirty="0" err="1"/>
              <a:t>xpath</a:t>
            </a:r>
            <a:r>
              <a:rPr lang="en-US" b="1" dirty="0"/>
              <a:t>=“//</a:t>
            </a:r>
            <a:r>
              <a:rPr lang="en-US" b="1" dirty="0" err="1"/>
              <a:t>android.widget.EditText</a:t>
            </a:r>
            <a:r>
              <a:rPr lang="en-US" b="1" dirty="0"/>
              <a:t>[@text=‘test’]”</a:t>
            </a:r>
          </a:p>
          <a:p>
            <a:pPr>
              <a:spcAft>
                <a:spcPts val="500"/>
              </a:spcAft>
              <a:buClr>
                <a:schemeClr val="accent3"/>
              </a:buClr>
            </a:pPr>
            <a:r>
              <a:rPr lang="en-US" dirty="0"/>
              <a:t>`</a:t>
            </a:r>
            <a:r>
              <a:rPr lang="en-US" dirty="0" err="1"/>
              <a:t>xpath</a:t>
            </a:r>
            <a:r>
              <a:rPr lang="en-US" dirty="0"/>
              <a:t>`: a valid </a:t>
            </a:r>
            <a:r>
              <a:rPr lang="en-US" dirty="0" err="1"/>
              <a:t>xpath</a:t>
            </a:r>
            <a:r>
              <a:rPr lang="en-US" dirty="0"/>
              <a:t> string applied to the XML document that would be retrieved using the page source command</a:t>
            </a:r>
          </a:p>
          <a:p>
            <a:pPr marL="214313" indent="-214313">
              <a:spcAft>
                <a:spcPts val="500"/>
              </a:spcAft>
              <a:buClr>
                <a:schemeClr val="accent3"/>
              </a:buClr>
              <a:buFont typeface="Arial" panose="020B0604020202020204" pitchFamily="34" charset="0"/>
              <a:buChar char="•"/>
            </a:pPr>
            <a:r>
              <a:rPr lang="en-US" b="1" dirty="0"/>
              <a:t>name=“Search query”</a:t>
            </a:r>
          </a:p>
          <a:p>
            <a:pPr>
              <a:spcAft>
                <a:spcPts val="500"/>
              </a:spcAft>
              <a:buClr>
                <a:schemeClr val="accent3"/>
              </a:buClr>
            </a:pPr>
            <a:r>
              <a:rPr lang="en-US" dirty="0"/>
              <a:t>‘name’: a string depending to element type tries to find element by name attribute</a:t>
            </a:r>
          </a:p>
          <a:p>
            <a:pPr marL="214313" indent="-214313">
              <a:spcAft>
                <a:spcPts val="500"/>
              </a:spcAft>
              <a:buClr>
                <a:schemeClr val="accent3"/>
              </a:buClr>
              <a:buFont typeface="Arial" panose="020B0604020202020204" pitchFamily="34" charset="0"/>
              <a:buChar char="•"/>
            </a:pPr>
            <a:r>
              <a:rPr lang="en-US" b="1" dirty="0" err="1"/>
              <a:t>accessibilityId</a:t>
            </a:r>
            <a:r>
              <a:rPr lang="en-US" b="1" dirty="0"/>
              <a:t>=“Button One”</a:t>
            </a:r>
          </a:p>
          <a:p>
            <a:pPr>
              <a:spcAft>
                <a:spcPts val="500"/>
              </a:spcAft>
              <a:buClr>
                <a:schemeClr val="accent3"/>
              </a:buClr>
            </a:pPr>
            <a:r>
              <a:rPr lang="en-US" dirty="0"/>
              <a:t>`accessibility id`:  a string corresponding to a recursive element search using the Id/Name that the native Accessibility options utilize.</a:t>
            </a:r>
          </a:p>
          <a:p>
            <a:pPr marL="214313" indent="-214313">
              <a:spcAft>
                <a:spcPts val="500"/>
              </a:spcAft>
              <a:buClr>
                <a:schemeClr val="accent3"/>
              </a:buClr>
              <a:buFont typeface="Arial" panose="020B0604020202020204" pitchFamily="34" charset="0"/>
              <a:buChar char="•"/>
            </a:pPr>
            <a:r>
              <a:rPr lang="en-US" b="1" dirty="0"/>
              <a:t>id=“</a:t>
            </a:r>
            <a:r>
              <a:rPr lang="en-US" b="1" dirty="0" err="1"/>
              <a:t>android:id</a:t>
            </a:r>
            <a:r>
              <a:rPr lang="en-US" b="1" dirty="0"/>
              <a:t>/</a:t>
            </a:r>
            <a:r>
              <a:rPr lang="en-US" b="1" dirty="0" err="1"/>
              <a:t>search_src_text</a:t>
            </a:r>
            <a:r>
              <a:rPr lang="en-US" b="1" dirty="0"/>
              <a:t>”</a:t>
            </a:r>
          </a:p>
          <a:p>
            <a:pPr>
              <a:spcAft>
                <a:spcPts val="500"/>
              </a:spcAft>
              <a:buClr>
                <a:schemeClr val="accent3"/>
              </a:buClr>
            </a:pPr>
            <a:r>
              <a:rPr lang="en-US" dirty="0"/>
              <a:t>`id`: a string corresponding to a resource ID</a:t>
            </a:r>
          </a:p>
        </p:txBody>
      </p:sp>
    </p:spTree>
    <p:extLst>
      <p:ext uri="{BB962C8B-B14F-4D97-AF65-F5344CB8AC3E}">
        <p14:creationId xmlns:p14="http://schemas.microsoft.com/office/powerpoint/2010/main" val="29193667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sz="1350" dirty="0"/>
              <a:t>FINDING ELEMENTS</a:t>
            </a:r>
          </a:p>
          <a:p>
            <a:r>
              <a:rPr lang="en-US" sz="1050" dirty="0"/>
              <a:t>iOS predicates</a:t>
            </a:r>
          </a:p>
        </p:txBody>
      </p:sp>
      <p:sp>
        <p:nvSpPr>
          <p:cNvPr id="12" name="Rectangle 11"/>
          <p:cNvSpPr/>
          <p:nvPr/>
        </p:nvSpPr>
        <p:spPr>
          <a:xfrm>
            <a:off x="1344840" y="1814188"/>
            <a:ext cx="6454319" cy="577081"/>
          </a:xfrm>
          <a:prstGeom prst="rect">
            <a:avLst/>
          </a:prstGeom>
          <a:ln>
            <a:solidFill>
              <a:srgbClr val="A3C644"/>
            </a:solidFill>
          </a:ln>
        </p:spPr>
        <p:txBody>
          <a:bodyPr wrap="square">
            <a:spAutoFit/>
          </a:bodyPr>
          <a:lstStyle/>
          <a:p>
            <a:pPr lvl="0">
              <a:lnSpc>
                <a:spcPct val="150000"/>
              </a:lnSpc>
            </a:pPr>
            <a:r>
              <a:rPr lang="en-US" altLang="en-US" sz="1050" b="1" dirty="0">
                <a:latin typeface="Courier New" panose="02070309020205020404" pitchFamily="49" charset="0"/>
                <a:cs typeface="Courier New" panose="02070309020205020404" pitchFamily="49" charset="0"/>
              </a:rPr>
              <a:t>Predicate: “.</a:t>
            </a:r>
            <a:r>
              <a:rPr lang="en-US" altLang="en-US" sz="1050" b="1" dirty="0" err="1">
                <a:latin typeface="Courier New" panose="02070309020205020404" pitchFamily="49" charset="0"/>
                <a:cs typeface="Courier New" panose="02070309020205020404" pitchFamily="49" charset="0"/>
              </a:rPr>
              <a:t>tableViews</a:t>
            </a:r>
            <a:r>
              <a:rPr lang="en-US" altLang="en-US" sz="1050" b="1" dirty="0">
                <a:latin typeface="Courier New" panose="02070309020205020404" pitchFamily="49" charset="0"/>
                <a:cs typeface="Courier New" panose="02070309020205020404" pitchFamily="49" charset="0"/>
              </a:rPr>
              <a:t>()[1].cells().</a:t>
            </a:r>
            <a:r>
              <a:rPr lang="en-US" altLang="en-US" sz="1050" b="1" dirty="0" err="1">
                <a:latin typeface="Courier New" panose="02070309020205020404" pitchFamily="49" charset="0"/>
                <a:cs typeface="Courier New" panose="02070309020205020404" pitchFamily="49" charset="0"/>
              </a:rPr>
              <a:t>firstWithPredicate</a:t>
            </a:r>
            <a:r>
              <a:rPr lang="en-US" altLang="en-US" sz="1050" b="1" dirty="0">
                <a:latin typeface="Courier New" panose="02070309020205020404" pitchFamily="49" charset="0"/>
                <a:cs typeface="Courier New" panose="02070309020205020404" pitchFamily="49" charset="0"/>
              </a:rPr>
              <a:t>("label == 'Olivia' ")“</a:t>
            </a:r>
          </a:p>
          <a:p>
            <a:pPr lvl="0">
              <a:lnSpc>
                <a:spcPct val="150000"/>
              </a:lnSpc>
            </a:pPr>
            <a:r>
              <a:rPr lang="en-US" altLang="en-US" sz="1050" b="1" dirty="0">
                <a:latin typeface="Courier New" panose="02070309020205020404" pitchFamily="49" charset="0"/>
                <a:cs typeface="Courier New" panose="02070309020205020404" pitchFamily="49" charset="0"/>
              </a:rPr>
              <a:t>Same in </a:t>
            </a:r>
            <a:r>
              <a:rPr lang="en-US" altLang="en-US" sz="1050" b="1" dirty="0" err="1">
                <a:latin typeface="Courier New" panose="02070309020205020404" pitchFamily="49" charset="0"/>
                <a:cs typeface="Courier New" panose="02070309020205020404" pitchFamily="49" charset="0"/>
              </a:rPr>
              <a:t>Xpath</a:t>
            </a:r>
            <a:r>
              <a:rPr lang="en-US" altLang="en-US" sz="1050" b="1" dirty="0">
                <a:latin typeface="Courier New" panose="02070309020205020404" pitchFamily="49" charset="0"/>
                <a:cs typeface="Courier New" panose="02070309020205020404" pitchFamily="49" charset="0"/>
              </a:rPr>
              <a:t>: “/</a:t>
            </a:r>
            <a:r>
              <a:rPr lang="en-US" altLang="en-US" sz="1050" b="1" dirty="0" err="1">
                <a:latin typeface="Courier New" panose="02070309020205020404" pitchFamily="49" charset="0"/>
                <a:cs typeface="Courier New" panose="02070309020205020404" pitchFamily="49" charset="0"/>
              </a:rPr>
              <a:t>UIATableView</a:t>
            </a:r>
            <a:r>
              <a:rPr lang="en-US" altLang="en-US" sz="1050" b="1" dirty="0">
                <a:latin typeface="Courier New" panose="02070309020205020404" pitchFamily="49" charset="0"/>
                <a:cs typeface="Courier New" panose="02070309020205020404" pitchFamily="49" charset="0"/>
              </a:rPr>
              <a:t>[2]/</a:t>
            </a:r>
            <a:r>
              <a:rPr lang="en-US" altLang="en-US" sz="1050" b="1" dirty="0" err="1">
                <a:latin typeface="Courier New" panose="02070309020205020404" pitchFamily="49" charset="0"/>
                <a:cs typeface="Courier New" panose="02070309020205020404" pitchFamily="49" charset="0"/>
              </a:rPr>
              <a:t>UIATableCell</a:t>
            </a:r>
            <a:r>
              <a:rPr lang="en-US" altLang="en-US" sz="1050" b="1" dirty="0">
                <a:latin typeface="Courier New" panose="02070309020205020404" pitchFamily="49" charset="0"/>
                <a:cs typeface="Courier New" panose="02070309020205020404" pitchFamily="49" charset="0"/>
              </a:rPr>
              <a:t>[@label = 'Olivia'][1]” </a:t>
            </a:r>
            <a:endParaRPr lang="en-US" sz="1050" b="1" dirty="0">
              <a:latin typeface="Courier New" panose="02070309020205020404" pitchFamily="49" charset="0"/>
              <a:cs typeface="Courier New" panose="02070309020205020404" pitchFamily="49" charset="0"/>
            </a:endParaRPr>
          </a:p>
        </p:txBody>
      </p:sp>
      <p:sp>
        <p:nvSpPr>
          <p:cNvPr id="2" name="Rectangle 1"/>
          <p:cNvSpPr/>
          <p:nvPr/>
        </p:nvSpPr>
        <p:spPr>
          <a:xfrm>
            <a:off x="540328" y="887520"/>
            <a:ext cx="8049490" cy="738664"/>
          </a:xfrm>
          <a:prstGeom prst="rect">
            <a:avLst/>
          </a:prstGeom>
        </p:spPr>
        <p:txBody>
          <a:bodyPr wrap="square">
            <a:spAutoFit/>
          </a:bodyPr>
          <a:lstStyle/>
          <a:p>
            <a:r>
              <a:rPr lang="en-US" dirty="0">
                <a:solidFill>
                  <a:srgbClr val="333333"/>
                </a:solidFill>
              </a:rPr>
              <a:t>Native JS search strategy (powered by Apple) provides much more flexibility and is like </a:t>
            </a:r>
            <a:r>
              <a:rPr lang="en-US" dirty="0" err="1">
                <a:solidFill>
                  <a:srgbClr val="333333"/>
                </a:solidFill>
              </a:rPr>
              <a:t>Xpath</a:t>
            </a:r>
            <a:r>
              <a:rPr lang="en-US" dirty="0">
                <a:solidFill>
                  <a:srgbClr val="333333"/>
                </a:solidFill>
              </a:rPr>
              <a:t>. </a:t>
            </a:r>
          </a:p>
          <a:p>
            <a:r>
              <a:rPr lang="en-US" dirty="0">
                <a:solidFill>
                  <a:srgbClr val="333333"/>
                </a:solidFill>
              </a:rPr>
              <a:t>Predicates works faster than </a:t>
            </a:r>
            <a:r>
              <a:rPr lang="en-US" dirty="0" err="1">
                <a:solidFill>
                  <a:srgbClr val="333333"/>
                </a:solidFill>
              </a:rPr>
              <a:t>xpath</a:t>
            </a:r>
            <a:r>
              <a:rPr lang="en-US" dirty="0">
                <a:solidFill>
                  <a:srgbClr val="333333"/>
                </a:solidFill>
              </a:rPr>
              <a:t> because Apple’s </a:t>
            </a:r>
            <a:r>
              <a:rPr lang="en-US" dirty="0" err="1">
                <a:solidFill>
                  <a:srgbClr val="333333"/>
                </a:solidFill>
              </a:rPr>
              <a:t>UIAutomation</a:t>
            </a:r>
            <a:r>
              <a:rPr lang="en-US" dirty="0">
                <a:solidFill>
                  <a:srgbClr val="333333"/>
                </a:solidFill>
              </a:rPr>
              <a:t> not using </a:t>
            </a:r>
            <a:r>
              <a:rPr lang="en-US" dirty="0" err="1">
                <a:solidFill>
                  <a:srgbClr val="333333"/>
                </a:solidFill>
              </a:rPr>
              <a:t>xpath</a:t>
            </a:r>
            <a:r>
              <a:rPr lang="en-US" dirty="0">
                <a:solidFill>
                  <a:srgbClr val="333333"/>
                </a:solidFill>
              </a:rPr>
              <a:t> to interacting with elements and appium just compile your </a:t>
            </a:r>
            <a:r>
              <a:rPr lang="en-US" dirty="0" err="1">
                <a:solidFill>
                  <a:srgbClr val="333333"/>
                </a:solidFill>
              </a:rPr>
              <a:t>xpath</a:t>
            </a:r>
            <a:r>
              <a:rPr lang="en-US" dirty="0">
                <a:solidFill>
                  <a:srgbClr val="333333"/>
                </a:solidFill>
              </a:rPr>
              <a:t> to something like “/1/1/1/3/4/1”.</a:t>
            </a:r>
            <a:endParaRPr lang="en-US" dirty="0"/>
          </a:p>
        </p:txBody>
      </p:sp>
      <p:sp>
        <p:nvSpPr>
          <p:cNvPr id="6" name="Rectangle 5"/>
          <p:cNvSpPr/>
          <p:nvPr/>
        </p:nvSpPr>
        <p:spPr>
          <a:xfrm>
            <a:off x="547253" y="2579273"/>
            <a:ext cx="8049491" cy="2264723"/>
          </a:xfrm>
          <a:prstGeom prst="rect">
            <a:avLst/>
          </a:prstGeom>
        </p:spPr>
        <p:txBody>
          <a:bodyPr wrap="square">
            <a:spAutoFit/>
          </a:bodyPr>
          <a:lstStyle/>
          <a:p>
            <a:pPr>
              <a:spcAft>
                <a:spcPts val="500"/>
              </a:spcAft>
            </a:pPr>
            <a:r>
              <a:rPr lang="en-US" b="1" dirty="0"/>
              <a:t>BEGINSWITH</a:t>
            </a:r>
            <a:r>
              <a:rPr lang="en-US" dirty="0"/>
              <a:t> - The left-hand expression begins with the right-hand expression.</a:t>
            </a:r>
          </a:p>
          <a:p>
            <a:pPr>
              <a:spcAft>
                <a:spcPts val="500"/>
              </a:spcAft>
            </a:pPr>
            <a:r>
              <a:rPr lang="en-US" i="1" dirty="0"/>
              <a:t>.</a:t>
            </a:r>
            <a:r>
              <a:rPr lang="en-US" i="1" dirty="0" err="1"/>
              <a:t>scrollViews</a:t>
            </a:r>
            <a:r>
              <a:rPr lang="en-US" i="1" dirty="0"/>
              <a:t>()[3].buttons().</a:t>
            </a:r>
            <a:r>
              <a:rPr lang="en-US" i="1" dirty="0" err="1"/>
              <a:t>firstWithPredicate</a:t>
            </a:r>
            <a:r>
              <a:rPr lang="en-US" i="1" dirty="0"/>
              <a:t>("name BEGINSWITH 'results toggle' ")</a:t>
            </a:r>
          </a:p>
          <a:p>
            <a:pPr>
              <a:spcAft>
                <a:spcPts val="500"/>
              </a:spcAft>
            </a:pPr>
            <a:r>
              <a:rPr lang="en-US" b="1" dirty="0"/>
              <a:t>CONTAINS</a:t>
            </a:r>
            <a:r>
              <a:rPr lang="en-US" dirty="0"/>
              <a:t> - The left-hand expression contains the right-hand expression.</a:t>
            </a:r>
          </a:p>
          <a:p>
            <a:pPr>
              <a:spcAft>
                <a:spcPts val="500"/>
              </a:spcAft>
            </a:pPr>
            <a:r>
              <a:rPr lang="en-US" i="1" dirty="0"/>
              <a:t>.</a:t>
            </a:r>
            <a:r>
              <a:rPr lang="en-US" i="1" dirty="0" err="1"/>
              <a:t>tableViews</a:t>
            </a:r>
            <a:r>
              <a:rPr lang="en-US" i="1" dirty="0"/>
              <a:t>()[1].cells().</a:t>
            </a:r>
            <a:r>
              <a:rPr lang="en-US" i="1" dirty="0" err="1"/>
              <a:t>withPredicate</a:t>
            </a:r>
            <a:r>
              <a:rPr lang="en-US" i="1" dirty="0"/>
              <a:t>("ANY </a:t>
            </a:r>
            <a:r>
              <a:rPr lang="en-US" i="1" dirty="0" err="1"/>
              <a:t>collectionViews</a:t>
            </a:r>
            <a:r>
              <a:rPr lang="en-US" i="1" dirty="0"/>
              <a:t>[0].buttons.name CONTAINS 'opera'")</a:t>
            </a:r>
          </a:p>
          <a:p>
            <a:pPr>
              <a:spcAft>
                <a:spcPts val="500"/>
              </a:spcAft>
            </a:pPr>
            <a:r>
              <a:rPr lang="en-US" b="1" dirty="0"/>
              <a:t>ENDSWITH</a:t>
            </a:r>
            <a:r>
              <a:rPr lang="en-US" dirty="0"/>
              <a:t> - The left-hand expression ends with the right-hand expression.</a:t>
            </a:r>
          </a:p>
          <a:p>
            <a:pPr>
              <a:spcAft>
                <a:spcPts val="500"/>
              </a:spcAft>
            </a:pPr>
            <a:r>
              <a:rPr lang="en-US" b="1" dirty="0"/>
              <a:t>LIKE</a:t>
            </a:r>
            <a:r>
              <a:rPr lang="en-US" dirty="0"/>
              <a:t> </a:t>
            </a:r>
            <a:r>
              <a:rPr lang="en-US" i="1" dirty="0"/>
              <a:t>- .</a:t>
            </a:r>
            <a:r>
              <a:rPr lang="en-US" i="1" dirty="0" err="1"/>
              <a:t>tableViews</a:t>
            </a:r>
            <a:r>
              <a:rPr lang="en-US" i="1" dirty="0"/>
              <a:t>()[0].cells().</a:t>
            </a:r>
            <a:r>
              <a:rPr lang="en-US" i="1" dirty="0" err="1"/>
              <a:t>firstWithPredicate</a:t>
            </a:r>
            <a:r>
              <a:rPr lang="en-US" i="1" dirty="0"/>
              <a:t>("name LIKE '*Total: $*' ")</a:t>
            </a:r>
          </a:p>
          <a:p>
            <a:pPr>
              <a:spcAft>
                <a:spcPts val="500"/>
              </a:spcAft>
            </a:pPr>
            <a:r>
              <a:rPr lang="en-US" b="1" dirty="0"/>
              <a:t>MATCHES</a:t>
            </a:r>
            <a:r>
              <a:rPr lang="en-US" dirty="0"/>
              <a:t> - The left hand expression equals the right hand expression using a regex -style comparison </a:t>
            </a:r>
          </a:p>
          <a:p>
            <a:pPr>
              <a:spcAft>
                <a:spcPts val="500"/>
              </a:spcAft>
            </a:pPr>
            <a:r>
              <a:rPr lang="en-US" i="1" dirty="0"/>
              <a:t>.</a:t>
            </a:r>
            <a:r>
              <a:rPr lang="en-US" i="1" dirty="0" err="1"/>
              <a:t>tableViews</a:t>
            </a:r>
            <a:r>
              <a:rPr lang="en-US" i="1" dirty="0"/>
              <a:t>().</a:t>
            </a:r>
            <a:r>
              <a:rPr lang="en-US" i="1" dirty="0" err="1"/>
              <a:t>firstWithPredicate</a:t>
            </a:r>
            <a:r>
              <a:rPr lang="en-US" i="1" dirty="0"/>
              <a:t>("value MATCHES '.*of 7' ")</a:t>
            </a:r>
          </a:p>
        </p:txBody>
      </p:sp>
    </p:spTree>
    <p:extLst>
      <p:ext uri="{BB962C8B-B14F-4D97-AF65-F5344CB8AC3E}">
        <p14:creationId xmlns:p14="http://schemas.microsoft.com/office/powerpoint/2010/main" val="2619656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sz="1350" dirty="0"/>
              <a:t>FINDING ELEMENTS</a:t>
            </a:r>
          </a:p>
          <a:p>
            <a:r>
              <a:rPr lang="en-US" sz="1050" dirty="0"/>
              <a:t>iOS predicates</a:t>
            </a:r>
          </a:p>
        </p:txBody>
      </p:sp>
      <p:sp>
        <p:nvSpPr>
          <p:cNvPr id="12" name="Rectangle 11"/>
          <p:cNvSpPr/>
          <p:nvPr/>
        </p:nvSpPr>
        <p:spPr>
          <a:xfrm>
            <a:off x="1344840" y="1025292"/>
            <a:ext cx="6454319" cy="577081"/>
          </a:xfrm>
          <a:prstGeom prst="rect">
            <a:avLst/>
          </a:prstGeom>
          <a:ln>
            <a:solidFill>
              <a:srgbClr val="A3C644"/>
            </a:solidFill>
          </a:ln>
        </p:spPr>
        <p:txBody>
          <a:bodyPr wrap="square">
            <a:spAutoFit/>
          </a:bodyPr>
          <a:lstStyle/>
          <a:p>
            <a:pPr lvl="0">
              <a:lnSpc>
                <a:spcPct val="150000"/>
              </a:lnSpc>
            </a:pPr>
            <a:r>
              <a:rPr lang="en-US" altLang="en-US" sz="1050" b="1" dirty="0">
                <a:latin typeface="Courier New" panose="02070309020205020404" pitchFamily="49" charset="0"/>
                <a:cs typeface="Courier New" panose="02070309020205020404" pitchFamily="49" charset="0"/>
              </a:rPr>
              <a:t>Predicate: “.</a:t>
            </a:r>
            <a:r>
              <a:rPr lang="en-US" altLang="en-US" sz="1050" b="1" dirty="0" err="1">
                <a:latin typeface="Courier New" panose="02070309020205020404" pitchFamily="49" charset="0"/>
                <a:cs typeface="Courier New" panose="02070309020205020404" pitchFamily="49" charset="0"/>
              </a:rPr>
              <a:t>tableViews</a:t>
            </a:r>
            <a:r>
              <a:rPr lang="en-US" altLang="en-US" sz="1050" b="1" dirty="0">
                <a:latin typeface="Courier New" panose="02070309020205020404" pitchFamily="49" charset="0"/>
                <a:cs typeface="Courier New" panose="02070309020205020404" pitchFamily="49" charset="0"/>
              </a:rPr>
              <a:t>()[1].cells().</a:t>
            </a:r>
            <a:r>
              <a:rPr lang="en-US" altLang="en-US" sz="1050" b="1" dirty="0" err="1">
                <a:latin typeface="Courier New" panose="02070309020205020404" pitchFamily="49" charset="0"/>
                <a:cs typeface="Courier New" panose="02070309020205020404" pitchFamily="49" charset="0"/>
              </a:rPr>
              <a:t>firstWithPredicate</a:t>
            </a:r>
            <a:r>
              <a:rPr lang="en-US" altLang="en-US" sz="1050" b="1" dirty="0">
                <a:latin typeface="Courier New" panose="02070309020205020404" pitchFamily="49" charset="0"/>
                <a:cs typeface="Courier New" panose="02070309020205020404" pitchFamily="49" charset="0"/>
              </a:rPr>
              <a:t>("label == 'Olivia' ")“</a:t>
            </a:r>
          </a:p>
          <a:p>
            <a:pPr lvl="0">
              <a:lnSpc>
                <a:spcPct val="150000"/>
              </a:lnSpc>
            </a:pPr>
            <a:r>
              <a:rPr lang="en-US" altLang="en-US" sz="1050" b="1" dirty="0">
                <a:latin typeface="Courier New" panose="02070309020205020404" pitchFamily="49" charset="0"/>
                <a:cs typeface="Courier New" panose="02070309020205020404" pitchFamily="49" charset="0"/>
              </a:rPr>
              <a:t>Same in </a:t>
            </a:r>
            <a:r>
              <a:rPr lang="en-US" altLang="en-US" sz="1050" b="1" dirty="0" err="1">
                <a:latin typeface="Courier New" panose="02070309020205020404" pitchFamily="49" charset="0"/>
                <a:cs typeface="Courier New" panose="02070309020205020404" pitchFamily="49" charset="0"/>
              </a:rPr>
              <a:t>Xpath</a:t>
            </a:r>
            <a:r>
              <a:rPr lang="en-US" altLang="en-US" sz="1050" b="1" dirty="0">
                <a:latin typeface="Courier New" panose="02070309020205020404" pitchFamily="49" charset="0"/>
                <a:cs typeface="Courier New" panose="02070309020205020404" pitchFamily="49" charset="0"/>
              </a:rPr>
              <a:t>: “/</a:t>
            </a:r>
            <a:r>
              <a:rPr lang="en-US" altLang="en-US" sz="1050" b="1" dirty="0" err="1">
                <a:latin typeface="Courier New" panose="02070309020205020404" pitchFamily="49" charset="0"/>
                <a:cs typeface="Courier New" panose="02070309020205020404" pitchFamily="49" charset="0"/>
              </a:rPr>
              <a:t>UIATableView</a:t>
            </a:r>
            <a:r>
              <a:rPr lang="en-US" altLang="en-US" sz="1050" b="1" dirty="0">
                <a:latin typeface="Courier New" panose="02070309020205020404" pitchFamily="49" charset="0"/>
                <a:cs typeface="Courier New" panose="02070309020205020404" pitchFamily="49" charset="0"/>
              </a:rPr>
              <a:t>[2]/</a:t>
            </a:r>
            <a:r>
              <a:rPr lang="en-US" altLang="en-US" sz="1050" b="1" dirty="0" err="1">
                <a:latin typeface="Courier New" panose="02070309020205020404" pitchFamily="49" charset="0"/>
                <a:cs typeface="Courier New" panose="02070309020205020404" pitchFamily="49" charset="0"/>
              </a:rPr>
              <a:t>UIATableCell</a:t>
            </a:r>
            <a:r>
              <a:rPr lang="en-US" altLang="en-US" sz="1050" b="1" dirty="0">
                <a:latin typeface="Courier New" panose="02070309020205020404" pitchFamily="49" charset="0"/>
                <a:cs typeface="Courier New" panose="02070309020205020404" pitchFamily="49" charset="0"/>
              </a:rPr>
              <a:t>[@label = 'Olivia'][1]” </a:t>
            </a:r>
            <a:endParaRPr lang="en-US" sz="1050" b="1" dirty="0">
              <a:latin typeface="Courier New" panose="02070309020205020404" pitchFamily="49" charset="0"/>
              <a:cs typeface="Courier New" panose="02070309020205020404" pitchFamily="49" charset="0"/>
            </a:endParaRPr>
          </a:p>
        </p:txBody>
      </p:sp>
      <p:sp>
        <p:nvSpPr>
          <p:cNvPr id="3" name="TextBox 2"/>
          <p:cNvSpPr txBox="1"/>
          <p:nvPr/>
        </p:nvSpPr>
        <p:spPr>
          <a:xfrm>
            <a:off x="1445558" y="1889312"/>
            <a:ext cx="6353601" cy="2223686"/>
          </a:xfrm>
          <a:prstGeom prst="rect">
            <a:avLst/>
          </a:prstGeom>
          <a:noFill/>
        </p:spPr>
        <p:txBody>
          <a:bodyPr wrap="square" rtlCol="0">
            <a:spAutoFit/>
          </a:bodyPr>
          <a:lstStyle/>
          <a:p>
            <a:pPr marL="214313" indent="-214313">
              <a:buClr>
                <a:schemeClr val="accent3"/>
              </a:buClr>
              <a:buFont typeface="Arial" panose="020B0604020202020204" pitchFamily="34" charset="0"/>
              <a:buChar char="•"/>
            </a:pPr>
            <a:r>
              <a:rPr lang="en-US" sz="1600" dirty="0"/>
              <a:t>You can’t locate elements in WebViews via predicates, for this use </a:t>
            </a:r>
            <a:r>
              <a:rPr lang="en-US" sz="1600" dirty="0" err="1"/>
              <a:t>xpath</a:t>
            </a:r>
            <a:r>
              <a:rPr lang="en-US" sz="1600" dirty="0"/>
              <a:t> strategy</a:t>
            </a:r>
          </a:p>
          <a:p>
            <a:pPr marL="214313" indent="-214313">
              <a:buClr>
                <a:schemeClr val="accent3"/>
              </a:buClr>
              <a:buFont typeface="Arial" panose="020B0604020202020204" pitchFamily="34" charset="0"/>
              <a:buChar char="•"/>
            </a:pPr>
            <a:r>
              <a:rPr lang="en-US" sz="1600" dirty="0"/>
              <a:t>Do not forget to use point (“.”) before predicate</a:t>
            </a:r>
          </a:p>
          <a:p>
            <a:pPr marL="214313" indent="-214313">
              <a:buClr>
                <a:schemeClr val="accent3"/>
              </a:buClr>
              <a:buFont typeface="Arial" panose="020B0604020202020204" pitchFamily="34" charset="0"/>
              <a:buChar char="•"/>
            </a:pPr>
            <a:r>
              <a:rPr lang="en-US" sz="1600" dirty="0"/>
              <a:t>Predicates can’t find branch of element tree by pattern, you need to locate root element carefully</a:t>
            </a:r>
          </a:p>
          <a:p>
            <a:pPr marL="214313" indent="-214313">
              <a:buClr>
                <a:schemeClr val="accent3"/>
              </a:buClr>
              <a:buFont typeface="Arial" panose="020B0604020202020204" pitchFamily="34" charset="0"/>
              <a:buChar char="•"/>
            </a:pPr>
            <a:r>
              <a:rPr lang="en-US" sz="1600" dirty="0"/>
              <a:t>Do not forget to escape quotes in your predicates (\“predicate\”)</a:t>
            </a:r>
          </a:p>
          <a:p>
            <a:pPr marL="214313" indent="-214313">
              <a:buClr>
                <a:schemeClr val="accent3"/>
              </a:buClr>
              <a:buFont typeface="Arial" panose="020B0604020202020204" pitchFamily="34" charset="0"/>
              <a:buChar char="•"/>
            </a:pPr>
            <a:r>
              <a:rPr lang="en-US" sz="1600" dirty="0"/>
              <a:t>Element indexes as “[5]” and “index== ‘5’” is not the same predicate. Attribute ‘index’ may differ from DOM tree index</a:t>
            </a:r>
          </a:p>
          <a:p>
            <a:endParaRPr lang="en-US" sz="1050" dirty="0"/>
          </a:p>
        </p:txBody>
      </p:sp>
    </p:spTree>
    <p:extLst>
      <p:ext uri="{BB962C8B-B14F-4D97-AF65-F5344CB8AC3E}">
        <p14:creationId xmlns:p14="http://schemas.microsoft.com/office/powerpoint/2010/main" val="4223690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smtClean="0"/>
              <a:t>MOBILE </a:t>
            </a:r>
            <a:r>
              <a:rPr lang="en-US" dirty="0"/>
              <a:t>TEST AUTOMATION</a:t>
            </a:r>
          </a:p>
          <a:p>
            <a:r>
              <a:rPr lang="en-US" sz="1600" dirty="0" smtClean="0"/>
              <a:t>Tools</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567" y="894692"/>
            <a:ext cx="5196865" cy="3548520"/>
          </a:xfrm>
          <a:prstGeom prst="rect">
            <a:avLst/>
          </a:prstGeom>
        </p:spPr>
      </p:pic>
    </p:spTree>
    <p:extLst>
      <p:ext uri="{BB962C8B-B14F-4D97-AF65-F5344CB8AC3E}">
        <p14:creationId xmlns:p14="http://schemas.microsoft.com/office/powerpoint/2010/main" val="3367347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smtClean="0"/>
              <a:t>FINDING ELEMENTS</a:t>
            </a:r>
          </a:p>
          <a:p>
            <a:r>
              <a:rPr lang="en-US" sz="1050" dirty="0" err="1"/>
              <a:t>UiSelector</a:t>
            </a:r>
            <a:r>
              <a:rPr lang="en-US" sz="1050" dirty="0"/>
              <a:t> (Android UI </a:t>
            </a:r>
            <a:r>
              <a:rPr lang="en-US" sz="1050" dirty="0" err="1"/>
              <a:t>Automator</a:t>
            </a:r>
            <a:r>
              <a:rPr lang="en-US" sz="1050" dirty="0"/>
              <a:t>)</a:t>
            </a:r>
          </a:p>
        </p:txBody>
      </p:sp>
      <p:sp>
        <p:nvSpPr>
          <p:cNvPr id="3" name="Rectangle 2"/>
          <p:cNvSpPr/>
          <p:nvPr/>
        </p:nvSpPr>
        <p:spPr>
          <a:xfrm>
            <a:off x="2005880" y="1985398"/>
            <a:ext cx="5132239" cy="1600438"/>
          </a:xfrm>
          <a:prstGeom prst="rect">
            <a:avLst/>
          </a:prstGeom>
        </p:spPr>
        <p:txBody>
          <a:bodyPr wrap="none">
            <a:spAutoFit/>
          </a:bodyPr>
          <a:lstStyle/>
          <a:p>
            <a:pPr algn="ctr"/>
            <a:r>
              <a:rPr lang="en-US" b="1" dirty="0">
                <a:solidFill>
                  <a:srgbClr val="444444"/>
                </a:solidFill>
              </a:rPr>
              <a:t>Examples:</a:t>
            </a:r>
          </a:p>
          <a:p>
            <a:r>
              <a:rPr lang="en-US" dirty="0">
                <a:solidFill>
                  <a:srgbClr val="444444"/>
                </a:solidFill>
              </a:rPr>
              <a:t>text("Recent Activity")</a:t>
            </a:r>
          </a:p>
          <a:p>
            <a:r>
              <a:rPr lang="en-US" dirty="0" err="1">
                <a:solidFill>
                  <a:srgbClr val="444444"/>
                </a:solidFill>
              </a:rPr>
              <a:t>className</a:t>
            </a:r>
            <a:r>
              <a:rPr lang="en-US" dirty="0">
                <a:solidFill>
                  <a:srgbClr val="444444"/>
                </a:solidFill>
              </a:rPr>
              <a:t>("</a:t>
            </a:r>
            <a:r>
              <a:rPr lang="en-US" dirty="0" err="1">
                <a:solidFill>
                  <a:srgbClr val="444444"/>
                </a:solidFill>
              </a:rPr>
              <a:t>android.widget.ProgressBar</a:t>
            </a:r>
            <a:r>
              <a:rPr lang="en-US" dirty="0">
                <a:solidFill>
                  <a:srgbClr val="444444"/>
                </a:solidFill>
              </a:rPr>
              <a:t>”)</a:t>
            </a:r>
          </a:p>
          <a:p>
            <a:r>
              <a:rPr lang="en-US" dirty="0">
                <a:solidFill>
                  <a:srgbClr val="444444"/>
                </a:solidFill>
              </a:rPr>
              <a:t>text("Collaborator").</a:t>
            </a:r>
            <a:r>
              <a:rPr lang="en-US" dirty="0" err="1">
                <a:solidFill>
                  <a:srgbClr val="444444"/>
                </a:solidFill>
              </a:rPr>
              <a:t>className</a:t>
            </a:r>
            <a:r>
              <a:rPr lang="en-US" dirty="0">
                <a:solidFill>
                  <a:srgbClr val="444444"/>
                </a:solidFill>
              </a:rPr>
              <a:t>("</a:t>
            </a:r>
            <a:r>
              <a:rPr lang="en-US" dirty="0" err="1">
                <a:solidFill>
                  <a:srgbClr val="444444"/>
                </a:solidFill>
              </a:rPr>
              <a:t>android.widget.CheckedTextView</a:t>
            </a:r>
            <a:r>
              <a:rPr lang="en-US" dirty="0">
                <a:solidFill>
                  <a:srgbClr val="444444"/>
                </a:solidFill>
              </a:rPr>
              <a:t>")</a:t>
            </a:r>
          </a:p>
          <a:p>
            <a:r>
              <a:rPr lang="en-US" dirty="0">
                <a:solidFill>
                  <a:srgbClr val="444444"/>
                </a:solidFill>
              </a:rPr>
              <a:t>text("Create PIN")</a:t>
            </a:r>
          </a:p>
          <a:p>
            <a:r>
              <a:rPr lang="en-US" dirty="0" err="1">
                <a:solidFill>
                  <a:srgbClr val="444444"/>
                </a:solidFill>
              </a:rPr>
              <a:t>resourceId</a:t>
            </a:r>
            <a:r>
              <a:rPr lang="en-US" dirty="0">
                <a:solidFill>
                  <a:srgbClr val="444444"/>
                </a:solidFill>
              </a:rPr>
              <a:t>("</a:t>
            </a:r>
            <a:r>
              <a:rPr lang="en-US" dirty="0" err="1">
                <a:solidFill>
                  <a:srgbClr val="444444"/>
                </a:solidFill>
              </a:rPr>
              <a:t>com.appname.widgetname:id</a:t>
            </a:r>
            <a:r>
              <a:rPr lang="en-US" dirty="0">
                <a:solidFill>
                  <a:srgbClr val="444444"/>
                </a:solidFill>
              </a:rPr>
              <a:t>/</a:t>
            </a:r>
            <a:r>
              <a:rPr lang="en-US" dirty="0" err="1">
                <a:solidFill>
                  <a:srgbClr val="444444"/>
                </a:solidFill>
              </a:rPr>
              <a:t>buttonOk</a:t>
            </a:r>
            <a:r>
              <a:rPr lang="en-US" dirty="0">
                <a:solidFill>
                  <a:srgbClr val="444444"/>
                </a:solidFill>
              </a:rPr>
              <a:t>")</a:t>
            </a:r>
          </a:p>
          <a:p>
            <a:r>
              <a:rPr lang="en-US" dirty="0">
                <a:solidFill>
                  <a:srgbClr val="444444"/>
                </a:solidFill>
              </a:rPr>
              <a:t>description("</a:t>
            </a:r>
            <a:r>
              <a:rPr lang="en-US" dirty="0" err="1">
                <a:solidFill>
                  <a:srgbClr val="444444"/>
                </a:solidFill>
              </a:rPr>
              <a:t>imgLoginLogo</a:t>
            </a:r>
            <a:r>
              <a:rPr lang="en-US" dirty="0">
                <a:solidFill>
                  <a:srgbClr val="444444"/>
                </a:solidFill>
              </a:rPr>
              <a:t>")</a:t>
            </a:r>
          </a:p>
        </p:txBody>
      </p:sp>
      <p:sp>
        <p:nvSpPr>
          <p:cNvPr id="5" name="Rectangle 4"/>
          <p:cNvSpPr/>
          <p:nvPr/>
        </p:nvSpPr>
        <p:spPr>
          <a:xfrm>
            <a:off x="318655" y="953093"/>
            <a:ext cx="8693727" cy="738664"/>
          </a:xfrm>
          <a:prstGeom prst="rect">
            <a:avLst/>
          </a:prstGeom>
        </p:spPr>
        <p:txBody>
          <a:bodyPr wrap="square">
            <a:spAutoFit/>
          </a:bodyPr>
          <a:lstStyle/>
          <a:p>
            <a:r>
              <a:rPr lang="en-US" dirty="0" smtClean="0">
                <a:solidFill>
                  <a:srgbClr val="222222"/>
                </a:solidFill>
              </a:rPr>
              <a:t>Specifies </a:t>
            </a:r>
            <a:r>
              <a:rPr lang="en-US" dirty="0">
                <a:solidFill>
                  <a:srgbClr val="222222"/>
                </a:solidFill>
              </a:rPr>
              <a:t>the elements in the layout hierarchy for tests to target, filtered by properties such as </a:t>
            </a:r>
            <a:r>
              <a:rPr lang="en-US" b="1" dirty="0">
                <a:solidFill>
                  <a:srgbClr val="222222"/>
                </a:solidFill>
              </a:rPr>
              <a:t>text value, content-description, class name, and state</a:t>
            </a:r>
            <a:r>
              <a:rPr lang="en-US" dirty="0">
                <a:solidFill>
                  <a:srgbClr val="222222"/>
                </a:solidFill>
              </a:rPr>
              <a:t> information. You can also target an element by its location in a layout hierarchy.</a:t>
            </a:r>
          </a:p>
          <a:p>
            <a:r>
              <a:rPr lang="en-US" dirty="0" err="1">
                <a:solidFill>
                  <a:srgbClr val="222222"/>
                </a:solidFill>
              </a:rPr>
              <a:t>UiSelectors</a:t>
            </a:r>
            <a:r>
              <a:rPr lang="en-US" dirty="0">
                <a:solidFill>
                  <a:srgbClr val="222222"/>
                </a:solidFill>
              </a:rPr>
              <a:t> are faster and more flexible for android elements than </a:t>
            </a:r>
            <a:r>
              <a:rPr lang="en-US" dirty="0" err="1">
                <a:solidFill>
                  <a:srgbClr val="222222"/>
                </a:solidFill>
              </a:rPr>
              <a:t>xpath</a:t>
            </a:r>
            <a:r>
              <a:rPr lang="en-US" dirty="0">
                <a:solidFill>
                  <a:srgbClr val="222222"/>
                </a:solidFill>
              </a:rPr>
              <a:t>.</a:t>
            </a:r>
          </a:p>
        </p:txBody>
      </p:sp>
      <p:sp>
        <p:nvSpPr>
          <p:cNvPr id="2" name="TextBox 1"/>
          <p:cNvSpPr txBox="1"/>
          <p:nvPr/>
        </p:nvSpPr>
        <p:spPr>
          <a:xfrm>
            <a:off x="1387569" y="3879477"/>
            <a:ext cx="6741397" cy="684803"/>
          </a:xfrm>
          <a:prstGeom prst="rect">
            <a:avLst/>
          </a:prstGeom>
          <a:noFill/>
        </p:spPr>
        <p:txBody>
          <a:bodyPr wrap="none" rtlCol="0">
            <a:spAutoFit/>
          </a:bodyPr>
          <a:lstStyle/>
          <a:p>
            <a:pPr marL="214313" indent="-214313">
              <a:buClr>
                <a:schemeClr val="accent3"/>
              </a:buClr>
              <a:buFont typeface="Arial" panose="020B0604020202020204" pitchFamily="34" charset="0"/>
              <a:buChar char="•"/>
            </a:pPr>
            <a:r>
              <a:rPr lang="en-US" dirty="0"/>
              <a:t>You can’t locate elements in WebViews via </a:t>
            </a:r>
            <a:r>
              <a:rPr lang="en-US" dirty="0" err="1"/>
              <a:t>UiSelectors</a:t>
            </a:r>
            <a:endParaRPr lang="en-US" dirty="0"/>
          </a:p>
          <a:p>
            <a:pPr marL="214313" indent="-214313">
              <a:buClr>
                <a:schemeClr val="accent3"/>
              </a:buClr>
              <a:buFont typeface="Arial" panose="020B0604020202020204" pitchFamily="34" charset="0"/>
              <a:buChar char="•"/>
            </a:pPr>
            <a:r>
              <a:rPr lang="en-US" dirty="0"/>
              <a:t>Do not forget to escape quotes in your locators (</a:t>
            </a:r>
            <a:r>
              <a:rPr lang="en-US" dirty="0" err="1"/>
              <a:t>resourceId</a:t>
            </a:r>
            <a:r>
              <a:rPr lang="en-US" dirty="0"/>
              <a:t>(\”</a:t>
            </a:r>
            <a:r>
              <a:rPr lang="en-US" dirty="0" err="1"/>
              <a:t>com.namename:id</a:t>
            </a:r>
            <a:r>
              <a:rPr lang="en-US" dirty="0"/>
              <a:t>/ok\”))</a:t>
            </a:r>
          </a:p>
          <a:p>
            <a:endParaRPr lang="en-US" sz="1050" dirty="0"/>
          </a:p>
        </p:txBody>
      </p:sp>
    </p:spTree>
    <p:extLst>
      <p:ext uri="{BB962C8B-B14F-4D97-AF65-F5344CB8AC3E}">
        <p14:creationId xmlns:p14="http://schemas.microsoft.com/office/powerpoint/2010/main" val="3855390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smtClean="0"/>
              <a:t>FINDING ELEMENTS</a:t>
            </a:r>
          </a:p>
          <a:p>
            <a:r>
              <a:rPr lang="en-US" sz="1050" dirty="0"/>
              <a:t>Examples</a:t>
            </a:r>
          </a:p>
        </p:txBody>
      </p:sp>
      <p:pic>
        <p:nvPicPr>
          <p:cNvPr id="2" name="Picture 1"/>
          <p:cNvPicPr>
            <a:picLocks noChangeAspect="1"/>
          </p:cNvPicPr>
          <p:nvPr/>
        </p:nvPicPr>
        <p:blipFill>
          <a:blip r:embed="rId3"/>
          <a:stretch>
            <a:fillRect/>
          </a:stretch>
        </p:blipFill>
        <p:spPr>
          <a:xfrm>
            <a:off x="1293876" y="1244200"/>
            <a:ext cx="5429250" cy="1414463"/>
          </a:xfrm>
          <a:prstGeom prst="rect">
            <a:avLst/>
          </a:prstGeom>
        </p:spPr>
      </p:pic>
      <p:pic>
        <p:nvPicPr>
          <p:cNvPr id="5" name="Picture 4"/>
          <p:cNvPicPr>
            <a:picLocks noChangeAspect="1"/>
          </p:cNvPicPr>
          <p:nvPr/>
        </p:nvPicPr>
        <p:blipFill rotWithShape="1">
          <a:blip r:embed="rId4"/>
          <a:srcRect l="11597" t="-2365"/>
          <a:stretch/>
        </p:blipFill>
        <p:spPr>
          <a:xfrm>
            <a:off x="1293876" y="2992418"/>
            <a:ext cx="6075331" cy="321755"/>
          </a:xfrm>
          <a:prstGeom prst="rect">
            <a:avLst/>
          </a:prstGeom>
        </p:spPr>
      </p:pic>
      <p:pic>
        <p:nvPicPr>
          <p:cNvPr id="6" name="Picture 5"/>
          <p:cNvPicPr>
            <a:picLocks noChangeAspect="1"/>
          </p:cNvPicPr>
          <p:nvPr/>
        </p:nvPicPr>
        <p:blipFill>
          <a:blip r:embed="rId5"/>
          <a:stretch>
            <a:fillRect/>
          </a:stretch>
        </p:blipFill>
        <p:spPr>
          <a:xfrm>
            <a:off x="1482328" y="3760223"/>
            <a:ext cx="6179344" cy="785813"/>
          </a:xfrm>
          <a:prstGeom prst="rect">
            <a:avLst/>
          </a:prstGeom>
        </p:spPr>
      </p:pic>
      <p:sp>
        <p:nvSpPr>
          <p:cNvPr id="7" name="TextBox 6"/>
          <p:cNvSpPr txBox="1"/>
          <p:nvPr/>
        </p:nvSpPr>
        <p:spPr>
          <a:xfrm>
            <a:off x="3951564" y="937835"/>
            <a:ext cx="1359475" cy="307777"/>
          </a:xfrm>
          <a:prstGeom prst="rect">
            <a:avLst/>
          </a:prstGeom>
          <a:noFill/>
        </p:spPr>
        <p:txBody>
          <a:bodyPr wrap="none" rtlCol="0">
            <a:spAutoFit/>
          </a:bodyPr>
          <a:lstStyle/>
          <a:p>
            <a:r>
              <a:rPr lang="en-US" b="1" dirty="0"/>
              <a:t>Via annotations</a:t>
            </a:r>
          </a:p>
        </p:txBody>
      </p:sp>
      <p:sp>
        <p:nvSpPr>
          <p:cNvPr id="8" name="TextBox 7"/>
          <p:cNvSpPr txBox="1"/>
          <p:nvPr/>
        </p:nvSpPr>
        <p:spPr>
          <a:xfrm>
            <a:off x="3727489" y="2687041"/>
            <a:ext cx="1826077" cy="307777"/>
          </a:xfrm>
          <a:prstGeom prst="rect">
            <a:avLst/>
          </a:prstGeom>
          <a:noFill/>
        </p:spPr>
        <p:txBody>
          <a:bodyPr wrap="none" rtlCol="0">
            <a:spAutoFit/>
          </a:bodyPr>
          <a:lstStyle/>
          <a:p>
            <a:r>
              <a:rPr lang="en-US" b="1" dirty="0"/>
              <a:t>Selenium </a:t>
            </a:r>
            <a:r>
              <a:rPr lang="en-US" b="1" dirty="0" err="1"/>
              <a:t>findElement</a:t>
            </a:r>
            <a:endParaRPr lang="en-US" b="1" dirty="0"/>
          </a:p>
        </p:txBody>
      </p:sp>
      <p:sp>
        <p:nvSpPr>
          <p:cNvPr id="10" name="TextBox 9"/>
          <p:cNvSpPr txBox="1"/>
          <p:nvPr/>
        </p:nvSpPr>
        <p:spPr>
          <a:xfrm>
            <a:off x="3422862" y="3483224"/>
            <a:ext cx="2221121" cy="307777"/>
          </a:xfrm>
          <a:prstGeom prst="rect">
            <a:avLst/>
          </a:prstGeom>
          <a:noFill/>
        </p:spPr>
        <p:txBody>
          <a:bodyPr wrap="none" rtlCol="0">
            <a:spAutoFit/>
          </a:bodyPr>
          <a:lstStyle/>
          <a:p>
            <a:r>
              <a:rPr lang="en-US" b="1" dirty="0" err="1"/>
              <a:t>AndroidDriver</a:t>
            </a:r>
            <a:r>
              <a:rPr lang="en-US" b="1" dirty="0"/>
              <a:t> </a:t>
            </a:r>
            <a:r>
              <a:rPr lang="en-US" b="1" dirty="0" err="1"/>
              <a:t>uiautomator</a:t>
            </a:r>
            <a:endParaRPr lang="en-US" b="1" dirty="0"/>
          </a:p>
        </p:txBody>
      </p:sp>
    </p:spTree>
    <p:extLst>
      <p:ext uri="{BB962C8B-B14F-4D97-AF65-F5344CB8AC3E}">
        <p14:creationId xmlns:p14="http://schemas.microsoft.com/office/powerpoint/2010/main" val="83102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MOBILE ELEMENTS </a:t>
            </a:r>
          </a:p>
          <a:p>
            <a:r>
              <a:rPr lang="en-US" sz="1050" dirty="0"/>
              <a:t>library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604" y="1122546"/>
            <a:ext cx="5220792" cy="2898408"/>
          </a:xfrm>
          <a:prstGeom prst="rect">
            <a:avLst/>
          </a:prstGeom>
        </p:spPr>
      </p:pic>
    </p:spTree>
    <p:extLst>
      <p:ext uri="{BB962C8B-B14F-4D97-AF65-F5344CB8AC3E}">
        <p14:creationId xmlns:p14="http://schemas.microsoft.com/office/powerpoint/2010/main" val="1329259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MOBILE ELEMENTS </a:t>
            </a:r>
          </a:p>
          <a:p>
            <a:r>
              <a:rPr lang="en-US" sz="1050" dirty="0"/>
              <a:t>annotations</a:t>
            </a:r>
          </a:p>
        </p:txBody>
      </p:sp>
      <p:sp>
        <p:nvSpPr>
          <p:cNvPr id="4" name="Content Placeholder 7"/>
          <p:cNvSpPr txBox="1">
            <a:spLocks/>
          </p:cNvSpPr>
          <p:nvPr/>
        </p:nvSpPr>
        <p:spPr>
          <a:xfrm>
            <a:off x="3647740" y="2392980"/>
            <a:ext cx="1352603" cy="1098706"/>
          </a:xfrm>
          <a:prstGeom prst="rect">
            <a:avLst/>
          </a:prstGeom>
          <a:ln w="12700">
            <a:solidFill>
              <a:schemeClr val="tx1"/>
            </a:solidFill>
            <a:prstDash val="lgDash"/>
          </a:ln>
        </p:spPr>
        <p:txBody>
          <a:bodyPr vert="horz" lIns="51435" tIns="25718" rIns="51435" bIns="25718" rtlCol="0"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IOSFindBy</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IOSFindBys</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IOSFindAll</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IOSBlock</a:t>
            </a:r>
            <a:endParaRPr lang="en-US" sz="1238" i="1" dirty="0">
              <a:latin typeface="Courier New" panose="02070309020205020404" pitchFamily="49" charset="0"/>
              <a:cs typeface="Courier New" panose="02070309020205020404" pitchFamily="49" charset="0"/>
            </a:endParaRPr>
          </a:p>
        </p:txBody>
      </p:sp>
      <p:sp>
        <p:nvSpPr>
          <p:cNvPr id="5" name="Content Placeholder 7"/>
          <p:cNvSpPr txBox="1">
            <a:spLocks/>
          </p:cNvSpPr>
          <p:nvPr/>
        </p:nvSpPr>
        <p:spPr>
          <a:xfrm>
            <a:off x="1881374" y="2392980"/>
            <a:ext cx="1159379" cy="1098706"/>
          </a:xfrm>
          <a:prstGeom prst="rect">
            <a:avLst/>
          </a:prstGeom>
          <a:noFill/>
          <a:ln w="12700">
            <a:solidFill>
              <a:schemeClr val="tx1"/>
            </a:solidFill>
            <a:prstDash val="lgDash"/>
          </a:ln>
        </p:spPr>
        <p:txBody>
          <a:bodyPr vert="horz" lIns="51435" tIns="25718" rIns="51435" bIns="25718" rtlCol="0"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FindBy</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FindBys</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FindAll</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@Block</a:t>
            </a:r>
          </a:p>
        </p:txBody>
      </p:sp>
      <p:sp>
        <p:nvSpPr>
          <p:cNvPr id="6" name="Plus 5"/>
          <p:cNvSpPr/>
          <p:nvPr/>
        </p:nvSpPr>
        <p:spPr>
          <a:xfrm>
            <a:off x="3209296" y="2811882"/>
            <a:ext cx="269900" cy="2609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Plus 6"/>
          <p:cNvSpPr/>
          <p:nvPr/>
        </p:nvSpPr>
        <p:spPr>
          <a:xfrm>
            <a:off x="5168886" y="2811882"/>
            <a:ext cx="269900" cy="2609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Content Placeholder 7"/>
          <p:cNvSpPr txBox="1">
            <a:spLocks/>
          </p:cNvSpPr>
          <p:nvPr/>
        </p:nvSpPr>
        <p:spPr>
          <a:xfrm>
            <a:off x="5607329" y="2392980"/>
            <a:ext cx="1896919" cy="1098706"/>
          </a:xfrm>
          <a:prstGeom prst="rect">
            <a:avLst/>
          </a:prstGeom>
          <a:ln w="12700">
            <a:solidFill>
              <a:schemeClr val="tx1"/>
            </a:solidFill>
            <a:prstDash val="lgDash"/>
          </a:ln>
        </p:spPr>
        <p:txBody>
          <a:bodyPr vert="horz" lIns="51435" tIns="25718" rIns="51435" bIns="2571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AndroidFindBy</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AndroidFindBys</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AndroidFindAll</a:t>
            </a:r>
            <a:endParaRPr lang="en-US" sz="1238" i="1" dirty="0">
              <a:latin typeface="Courier New" panose="02070309020205020404" pitchFamily="49" charset="0"/>
              <a:cs typeface="Courier New" panose="02070309020205020404" pitchFamily="49" charset="0"/>
            </a:endParaRPr>
          </a:p>
          <a:p>
            <a:r>
              <a:rPr lang="en-US" sz="1238" i="1" dirty="0">
                <a:latin typeface="Courier New" panose="02070309020205020404" pitchFamily="49" charset="0"/>
                <a:cs typeface="Courier New" panose="02070309020205020404" pitchFamily="49" charset="0"/>
              </a:rPr>
              <a:t>@</a:t>
            </a:r>
            <a:r>
              <a:rPr lang="en-US" sz="1238" i="1" dirty="0" err="1">
                <a:latin typeface="Courier New" panose="02070309020205020404" pitchFamily="49" charset="0"/>
                <a:cs typeface="Courier New" panose="02070309020205020404" pitchFamily="49" charset="0"/>
              </a:rPr>
              <a:t>AndroidBlock</a:t>
            </a:r>
            <a:endParaRPr lang="en-US" sz="1238" i="1" dirty="0">
              <a:latin typeface="Courier New" panose="02070309020205020404" pitchFamily="49" charset="0"/>
              <a:cs typeface="Courier New" panose="02070309020205020404" pitchFamily="49" charset="0"/>
            </a:endParaRPr>
          </a:p>
        </p:txBody>
      </p:sp>
      <p:sp>
        <p:nvSpPr>
          <p:cNvPr id="9" name="TextBox 8"/>
          <p:cNvSpPr txBox="1"/>
          <p:nvPr/>
        </p:nvSpPr>
        <p:spPr>
          <a:xfrm>
            <a:off x="1796370" y="1374825"/>
            <a:ext cx="1329387" cy="784830"/>
          </a:xfrm>
          <a:prstGeom prst="rect">
            <a:avLst/>
          </a:prstGeom>
          <a:noFill/>
        </p:spPr>
        <p:txBody>
          <a:bodyPr wrap="square" rtlCol="0">
            <a:spAutoFit/>
          </a:bodyPr>
          <a:lstStyle/>
          <a:p>
            <a:pPr algn="ctr"/>
            <a:r>
              <a:rPr lang="en-US" sz="1500" dirty="0">
                <a:latin typeface="+mj-lt"/>
              </a:rPr>
              <a:t>Selenium </a:t>
            </a:r>
            <a:r>
              <a:rPr lang="en-US" sz="1500" dirty="0" err="1">
                <a:latin typeface="+mj-lt"/>
              </a:rPr>
              <a:t>WebDriver</a:t>
            </a:r>
            <a:endParaRPr lang="en-US" sz="1500" dirty="0">
              <a:latin typeface="+mj-lt"/>
            </a:endParaRPr>
          </a:p>
          <a:p>
            <a:pPr algn="ctr"/>
            <a:r>
              <a:rPr lang="en-US" sz="1500" dirty="0">
                <a:latin typeface="+mj-lt"/>
              </a:rPr>
              <a:t>Html Elements</a:t>
            </a:r>
          </a:p>
        </p:txBody>
      </p:sp>
      <p:sp>
        <p:nvSpPr>
          <p:cNvPr id="10" name="TextBox 9"/>
          <p:cNvSpPr txBox="1"/>
          <p:nvPr/>
        </p:nvSpPr>
        <p:spPr>
          <a:xfrm>
            <a:off x="4639142" y="1374825"/>
            <a:ext cx="1329387" cy="553998"/>
          </a:xfrm>
          <a:prstGeom prst="rect">
            <a:avLst/>
          </a:prstGeom>
          <a:noFill/>
        </p:spPr>
        <p:txBody>
          <a:bodyPr wrap="square" rtlCol="0">
            <a:spAutoFit/>
          </a:bodyPr>
          <a:lstStyle/>
          <a:p>
            <a:pPr algn="ctr"/>
            <a:r>
              <a:rPr lang="en-US" sz="1500" dirty="0">
                <a:latin typeface="+mj-lt"/>
              </a:rPr>
              <a:t>Mobile Elements</a:t>
            </a:r>
          </a:p>
        </p:txBody>
      </p:sp>
    </p:spTree>
    <p:extLst>
      <p:ext uri="{BB962C8B-B14F-4D97-AF65-F5344CB8AC3E}">
        <p14:creationId xmlns:p14="http://schemas.microsoft.com/office/powerpoint/2010/main" val="74842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MOBILE ELEMENTS </a:t>
            </a:r>
          </a:p>
          <a:p>
            <a:r>
              <a:rPr lang="en-US" sz="1050" dirty="0"/>
              <a:t>Page object example</a:t>
            </a:r>
          </a:p>
        </p:txBody>
      </p:sp>
      <p:pic>
        <p:nvPicPr>
          <p:cNvPr id="5" name="Content Placeholder 20"/>
          <p:cNvPicPr>
            <a:picLocks noChangeAspect="1"/>
          </p:cNvPicPr>
          <p:nvPr/>
        </p:nvPicPr>
        <p:blipFill>
          <a:blip r:embed="rId3"/>
          <a:stretch>
            <a:fillRect/>
          </a:stretch>
        </p:blipFill>
        <p:spPr>
          <a:xfrm>
            <a:off x="1584613" y="1285830"/>
            <a:ext cx="7757432" cy="2952035"/>
          </a:xfrm>
          <a:prstGeom prst="rect">
            <a:avLst/>
          </a:prstGeom>
        </p:spPr>
      </p:pic>
    </p:spTree>
    <p:extLst>
      <p:ext uri="{BB962C8B-B14F-4D97-AF65-F5344CB8AC3E}">
        <p14:creationId xmlns:p14="http://schemas.microsoft.com/office/powerpoint/2010/main" val="341901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9144000" cy="1556766"/>
          </a:xfrm>
        </p:spPr>
        <p:txBody>
          <a:bodyPr>
            <a:normAutofit/>
          </a:bodyPr>
          <a:lstStyle/>
          <a:p>
            <a:r>
              <a:rPr lang="en-US" dirty="0" smtClean="0"/>
              <a:t>MOBILEELEMENTS </a:t>
            </a:r>
          </a:p>
          <a:p>
            <a:r>
              <a:rPr lang="en-US" sz="1050" dirty="0"/>
              <a:t>Block element example</a:t>
            </a:r>
          </a:p>
          <a:p>
            <a:endParaRPr lang="en-US" sz="1050" dirty="0"/>
          </a:p>
          <a:p>
            <a:r>
              <a:rPr lang="en-US" sz="1050" b="1" dirty="0">
                <a:solidFill>
                  <a:srgbClr val="333333"/>
                </a:solidFill>
                <a:latin typeface="+mj-lt"/>
              </a:rPr>
              <a:t>Create blocks of elements</a:t>
            </a:r>
          </a:p>
          <a:p>
            <a:r>
              <a:rPr lang="en-US" sz="1050" dirty="0">
                <a:solidFill>
                  <a:srgbClr val="333333"/>
                </a:solidFill>
                <a:latin typeface="+mn-lt"/>
              </a:rPr>
              <a:t>Let's assume that we have an application where many pages contain left-side menu:</a:t>
            </a:r>
          </a:p>
          <a:p>
            <a:endParaRPr lang="en-US" sz="1050" dirty="0"/>
          </a:p>
        </p:txBody>
      </p:sp>
      <p:pic>
        <p:nvPicPr>
          <p:cNvPr id="7" name="Content Placeholder 11"/>
          <p:cNvPicPr>
            <a:picLocks noChangeAspect="1"/>
          </p:cNvPicPr>
          <p:nvPr/>
        </p:nvPicPr>
        <p:blipFill>
          <a:blip r:embed="rId3"/>
          <a:stretch>
            <a:fillRect/>
          </a:stretch>
        </p:blipFill>
        <p:spPr>
          <a:xfrm>
            <a:off x="1638052" y="2123039"/>
            <a:ext cx="7757432" cy="2331929"/>
          </a:xfrm>
          <a:prstGeom prst="rect">
            <a:avLst/>
          </a:prstGeom>
        </p:spPr>
      </p:pic>
    </p:spTree>
    <p:extLst>
      <p:ext uri="{BB962C8B-B14F-4D97-AF65-F5344CB8AC3E}">
        <p14:creationId xmlns:p14="http://schemas.microsoft.com/office/powerpoint/2010/main" val="277698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9144000" cy="1116824"/>
          </a:xfrm>
        </p:spPr>
        <p:txBody>
          <a:bodyPr>
            <a:normAutofit lnSpcReduction="10000"/>
          </a:bodyPr>
          <a:lstStyle/>
          <a:p>
            <a:r>
              <a:rPr lang="en-US" dirty="0" smtClean="0"/>
              <a:t>MOBILE ELEMENTS </a:t>
            </a:r>
          </a:p>
          <a:p>
            <a:r>
              <a:rPr lang="en-US" sz="1050" dirty="0"/>
              <a:t>Block element example</a:t>
            </a:r>
          </a:p>
          <a:p>
            <a:endParaRPr lang="en-US" sz="1050" dirty="0"/>
          </a:p>
          <a:p>
            <a:r>
              <a:rPr lang="en-US" sz="1050" b="1" dirty="0">
                <a:latin typeface="+mj-lt"/>
              </a:rPr>
              <a:t>Construct page object using created blocks</a:t>
            </a:r>
          </a:p>
          <a:p>
            <a:r>
              <a:rPr lang="en-US" sz="1050" dirty="0">
                <a:latin typeface="+mn-lt"/>
              </a:rPr>
              <a:t>You can easily use created blocks in page objects:</a:t>
            </a:r>
          </a:p>
        </p:txBody>
      </p:sp>
      <p:pic>
        <p:nvPicPr>
          <p:cNvPr id="3" name="Picture 2"/>
          <p:cNvPicPr>
            <a:picLocks noChangeAspect="1"/>
          </p:cNvPicPr>
          <p:nvPr/>
        </p:nvPicPr>
        <p:blipFill>
          <a:blip r:embed="rId3"/>
          <a:stretch>
            <a:fillRect/>
          </a:stretch>
        </p:blipFill>
        <p:spPr>
          <a:xfrm>
            <a:off x="3021806" y="1176461"/>
            <a:ext cx="3100388" cy="3621881"/>
          </a:xfrm>
          <a:prstGeom prst="rect">
            <a:avLst/>
          </a:prstGeom>
        </p:spPr>
      </p:pic>
    </p:spTree>
    <p:extLst>
      <p:ext uri="{BB962C8B-B14F-4D97-AF65-F5344CB8AC3E}">
        <p14:creationId xmlns:p14="http://schemas.microsoft.com/office/powerpoint/2010/main" val="219313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WE DO IT</a:t>
            </a:r>
          </a:p>
          <a:p>
            <a:r>
              <a:rPr lang="en-US" sz="1050" dirty="0"/>
              <a:t>Main principles</a:t>
            </a:r>
          </a:p>
        </p:txBody>
      </p:sp>
      <p:sp>
        <p:nvSpPr>
          <p:cNvPr id="9" name="Content Placeholder 7"/>
          <p:cNvSpPr txBox="1">
            <a:spLocks/>
          </p:cNvSpPr>
          <p:nvPr/>
        </p:nvSpPr>
        <p:spPr>
          <a:xfrm>
            <a:off x="1410462" y="1076705"/>
            <a:ext cx="6323076" cy="34290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1469" indent="-321469">
              <a:buClr>
                <a:schemeClr val="accent3"/>
              </a:buClr>
              <a:buFont typeface="Arial" panose="020B0604020202020204" pitchFamily="34" charset="0"/>
              <a:buChar char="•"/>
            </a:pPr>
            <a:r>
              <a:rPr lang="en-US" sz="2100" dirty="0"/>
              <a:t>Private fields to elements on the screen</a:t>
            </a:r>
          </a:p>
          <a:p>
            <a:pPr marL="321469" indent="-321469">
              <a:buClr>
                <a:schemeClr val="accent3"/>
              </a:buClr>
              <a:buFont typeface="Arial" panose="020B0604020202020204" pitchFamily="34" charset="0"/>
              <a:buChar char="•"/>
            </a:pPr>
            <a:r>
              <a:rPr lang="en-US" sz="2100" dirty="0"/>
              <a:t>Atomic methods to manipulate screen</a:t>
            </a:r>
          </a:p>
          <a:p>
            <a:pPr marL="321469" indent="-321469">
              <a:buClr>
                <a:schemeClr val="accent3"/>
              </a:buClr>
              <a:buFont typeface="Arial" panose="020B0604020202020204" pitchFamily="34" charset="0"/>
              <a:buChar char="•"/>
            </a:pPr>
            <a:r>
              <a:rPr lang="en-US" sz="2100" dirty="0"/>
              <a:t>No assertions in Page Objects</a:t>
            </a:r>
          </a:p>
          <a:p>
            <a:pPr marL="321469" indent="-321469">
              <a:buClr>
                <a:schemeClr val="accent3"/>
              </a:buClr>
              <a:buFont typeface="Arial" panose="020B0604020202020204" pitchFamily="34" charset="0"/>
              <a:buChar char="•"/>
            </a:pPr>
            <a:r>
              <a:rPr lang="en-US" sz="2100" dirty="0"/>
              <a:t>Steps do not extends each other</a:t>
            </a:r>
          </a:p>
          <a:p>
            <a:pPr marL="321469" indent="-321469">
              <a:buClr>
                <a:schemeClr val="accent3"/>
              </a:buClr>
              <a:buFont typeface="Arial" panose="020B0604020202020204" pitchFamily="34" charset="0"/>
              <a:buChar char="•"/>
            </a:pPr>
            <a:r>
              <a:rPr lang="en-US" sz="2100" dirty="0"/>
              <a:t>Steps do not inject each other</a:t>
            </a:r>
          </a:p>
          <a:p>
            <a:pPr marL="321469" indent="-321469">
              <a:buClr>
                <a:schemeClr val="accent3"/>
              </a:buClr>
              <a:buFont typeface="Arial" panose="020B0604020202020204" pitchFamily="34" charset="0"/>
              <a:buChar char="•"/>
            </a:pPr>
            <a:r>
              <a:rPr lang="en-US" sz="2100" dirty="0"/>
              <a:t>Steps use only pages (page factory)</a:t>
            </a:r>
          </a:p>
          <a:p>
            <a:pPr marL="321469" indent="-321469">
              <a:buClr>
                <a:schemeClr val="accent3"/>
              </a:buClr>
              <a:buFont typeface="Arial" panose="020B0604020202020204" pitchFamily="34" charset="0"/>
              <a:buChar char="•"/>
            </a:pPr>
            <a:r>
              <a:rPr lang="en-US" sz="2100" dirty="0"/>
              <a:t>Steps might invoke Context</a:t>
            </a:r>
          </a:p>
        </p:txBody>
      </p:sp>
    </p:spTree>
    <p:extLst>
      <p:ext uri="{BB962C8B-B14F-4D97-AF65-F5344CB8AC3E}">
        <p14:creationId xmlns:p14="http://schemas.microsoft.com/office/powerpoint/2010/main" val="1273344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WE DO IT</a:t>
            </a:r>
          </a:p>
          <a:p>
            <a:r>
              <a:rPr lang="en-US" sz="1050" dirty="0" err="1" smtClean="0"/>
              <a:t>Autotests</a:t>
            </a:r>
            <a:endParaRPr lang="en-US" sz="1050" dirty="0"/>
          </a:p>
        </p:txBody>
      </p:sp>
      <p:sp>
        <p:nvSpPr>
          <p:cNvPr id="3" name="TextBox 2"/>
          <p:cNvSpPr txBox="1"/>
          <p:nvPr/>
        </p:nvSpPr>
        <p:spPr>
          <a:xfrm>
            <a:off x="598086" y="874622"/>
            <a:ext cx="2954811" cy="1384995"/>
          </a:xfrm>
          <a:prstGeom prst="rect">
            <a:avLst/>
          </a:prstGeom>
          <a:noFill/>
        </p:spPr>
        <p:txBody>
          <a:bodyPr wrap="square" rtlCol="0">
            <a:spAutoFit/>
          </a:bodyPr>
          <a:lstStyle/>
          <a:p>
            <a:pPr marL="68580" indent="-214313">
              <a:buClr>
                <a:schemeClr val="accent3"/>
              </a:buClr>
              <a:buFont typeface="Arial" panose="020B0604020202020204" pitchFamily="34" charset="0"/>
              <a:buChar char="•"/>
            </a:pPr>
            <a:r>
              <a:rPr lang="en-US" b="1" dirty="0" err="1"/>
              <a:t>Autotests</a:t>
            </a:r>
            <a:r>
              <a:rPr lang="en-US" dirty="0"/>
              <a:t> contains main tests </a:t>
            </a:r>
            <a:r>
              <a:rPr lang="en-US" dirty="0" smtClean="0"/>
              <a:t>logic</a:t>
            </a:r>
          </a:p>
          <a:p>
            <a:pPr>
              <a:buClr>
                <a:schemeClr val="accent3"/>
              </a:buClr>
            </a:pPr>
            <a:endParaRPr lang="en-US" dirty="0" smtClean="0"/>
          </a:p>
          <a:p>
            <a:pPr>
              <a:buClr>
                <a:schemeClr val="accent3"/>
              </a:buClr>
            </a:pPr>
            <a:r>
              <a:rPr lang="en-US" dirty="0" err="1" smtClean="0"/>
              <a:t>AutomationModule</a:t>
            </a:r>
            <a:r>
              <a:rPr lang="en-US" dirty="0" smtClean="0"/>
              <a:t> contains steps definitions objects</a:t>
            </a:r>
          </a:p>
          <a:p>
            <a:pPr>
              <a:buClr>
                <a:schemeClr val="accent3"/>
              </a:buClr>
            </a:pPr>
            <a:endParaRPr lang="en-US" dirty="0" smtClean="0"/>
          </a:p>
          <a:p>
            <a:pPr>
              <a:buClr>
                <a:schemeClr val="accent3"/>
              </a:buClr>
            </a:pPr>
            <a:r>
              <a:rPr lang="en-US" dirty="0" smtClean="0"/>
              <a:t>Test methods annotated with @Test</a:t>
            </a:r>
            <a:endParaRPr lang="en-US" dirty="0"/>
          </a:p>
        </p:txBody>
      </p:sp>
      <p:sp>
        <p:nvSpPr>
          <p:cNvPr id="6" name="TextBox 5"/>
          <p:cNvSpPr txBox="1"/>
          <p:nvPr/>
        </p:nvSpPr>
        <p:spPr>
          <a:xfrm>
            <a:off x="5835785" y="874622"/>
            <a:ext cx="866327" cy="307777"/>
          </a:xfrm>
          <a:prstGeom prst="rect">
            <a:avLst/>
          </a:prstGeom>
          <a:noFill/>
        </p:spPr>
        <p:txBody>
          <a:bodyPr wrap="none" rtlCol="0">
            <a:spAutoFit/>
          </a:bodyPr>
          <a:lstStyle/>
          <a:p>
            <a:r>
              <a:rPr lang="en-US" b="1" dirty="0" smtClean="0"/>
              <a:t>Example:</a:t>
            </a:r>
            <a:endParaRPr lang="en-US" b="1" dirty="0"/>
          </a:p>
        </p:txBody>
      </p:sp>
      <p:pic>
        <p:nvPicPr>
          <p:cNvPr id="4" name="Picture 3"/>
          <p:cNvPicPr>
            <a:picLocks noChangeAspect="1"/>
          </p:cNvPicPr>
          <p:nvPr/>
        </p:nvPicPr>
        <p:blipFill>
          <a:blip r:embed="rId2"/>
          <a:stretch>
            <a:fillRect/>
          </a:stretch>
        </p:blipFill>
        <p:spPr>
          <a:xfrm>
            <a:off x="3502145" y="1273743"/>
            <a:ext cx="5448300" cy="3514725"/>
          </a:xfrm>
          <a:prstGeom prst="rect">
            <a:avLst/>
          </a:prstGeom>
        </p:spPr>
      </p:pic>
    </p:spTree>
    <p:extLst>
      <p:ext uri="{BB962C8B-B14F-4D97-AF65-F5344CB8AC3E}">
        <p14:creationId xmlns:p14="http://schemas.microsoft.com/office/powerpoint/2010/main" val="2347424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WE DO IT</a:t>
            </a:r>
          </a:p>
          <a:p>
            <a:r>
              <a:rPr lang="en-US" sz="1050" dirty="0" smtClean="0"/>
              <a:t>Steps Wrappers</a:t>
            </a:r>
            <a:endParaRPr lang="en-US" sz="1050" dirty="0"/>
          </a:p>
        </p:txBody>
      </p:sp>
      <p:sp>
        <p:nvSpPr>
          <p:cNvPr id="3" name="TextBox 2"/>
          <p:cNvSpPr txBox="1"/>
          <p:nvPr/>
        </p:nvSpPr>
        <p:spPr>
          <a:xfrm>
            <a:off x="533145" y="925137"/>
            <a:ext cx="2954811" cy="1600438"/>
          </a:xfrm>
          <a:prstGeom prst="rect">
            <a:avLst/>
          </a:prstGeom>
          <a:noFill/>
        </p:spPr>
        <p:txBody>
          <a:bodyPr wrap="square" rtlCol="0">
            <a:spAutoFit/>
          </a:bodyPr>
          <a:lstStyle/>
          <a:p>
            <a:pPr>
              <a:buClr>
                <a:schemeClr val="accent3"/>
              </a:buClr>
            </a:pPr>
            <a:r>
              <a:rPr lang="en-US" b="1" dirty="0" smtClean="0"/>
              <a:t>Steps Wrappers</a:t>
            </a:r>
            <a:endParaRPr lang="ru-RU" b="1" dirty="0" smtClean="0"/>
          </a:p>
          <a:p>
            <a:pPr marL="68580" indent="-214313">
              <a:buClr>
                <a:schemeClr val="accent3"/>
              </a:buClr>
              <a:buFont typeface="Arial" panose="020B0604020202020204" pitchFamily="34" charset="0"/>
              <a:buChar char="•"/>
            </a:pPr>
            <a:endParaRPr lang="en-US" dirty="0" smtClean="0"/>
          </a:p>
          <a:p>
            <a:pPr marL="68580" indent="-214313">
              <a:buClr>
                <a:schemeClr val="accent3"/>
              </a:buClr>
              <a:buFont typeface="Arial" panose="020B0604020202020204" pitchFamily="34" charset="0"/>
              <a:buChar char="•"/>
            </a:pPr>
            <a:r>
              <a:rPr lang="en-US" dirty="0" smtClean="0"/>
              <a:t>Tests steps</a:t>
            </a:r>
            <a:endParaRPr lang="ru-RU" dirty="0" smtClean="0"/>
          </a:p>
          <a:p>
            <a:pPr marL="411480" lvl="1" indent="-214313">
              <a:buClr>
                <a:schemeClr val="accent3"/>
              </a:buClr>
              <a:buFont typeface="Arial" panose="020B0604020202020204" pitchFamily="34" charset="0"/>
              <a:buChar char="•"/>
            </a:pPr>
            <a:r>
              <a:rPr lang="en-US" dirty="0" smtClean="0"/>
              <a:t>Log messages</a:t>
            </a:r>
          </a:p>
          <a:p>
            <a:pPr marL="411480" lvl="1" indent="-214313">
              <a:buClr>
                <a:schemeClr val="accent3"/>
              </a:buClr>
              <a:buFont typeface="Arial" panose="020B0604020202020204" pitchFamily="34" charset="0"/>
              <a:buChar char="•"/>
            </a:pPr>
            <a:r>
              <a:rPr lang="en-US" dirty="0" smtClean="0"/>
              <a:t>Page objects calls</a:t>
            </a:r>
          </a:p>
          <a:p>
            <a:pPr>
              <a:buClr>
                <a:schemeClr val="accent3"/>
              </a:buClr>
            </a:pPr>
            <a:endParaRPr lang="en-US" dirty="0" smtClean="0"/>
          </a:p>
          <a:p>
            <a:pPr>
              <a:buClr>
                <a:schemeClr val="accent3"/>
              </a:buClr>
            </a:pPr>
            <a:endParaRPr lang="en-US" dirty="0" smtClean="0"/>
          </a:p>
        </p:txBody>
      </p:sp>
      <p:sp>
        <p:nvSpPr>
          <p:cNvPr id="6" name="TextBox 5"/>
          <p:cNvSpPr txBox="1"/>
          <p:nvPr/>
        </p:nvSpPr>
        <p:spPr>
          <a:xfrm>
            <a:off x="5835785" y="874622"/>
            <a:ext cx="962508" cy="307777"/>
          </a:xfrm>
          <a:prstGeom prst="rect">
            <a:avLst/>
          </a:prstGeom>
          <a:noFill/>
        </p:spPr>
        <p:txBody>
          <a:bodyPr wrap="none" rtlCol="0">
            <a:spAutoFit/>
          </a:bodyPr>
          <a:lstStyle/>
          <a:p>
            <a:r>
              <a:rPr lang="en-US" b="1" dirty="0" err="1" smtClean="0"/>
              <a:t>Exapmple</a:t>
            </a:r>
            <a:r>
              <a:rPr lang="en-US" b="1" dirty="0" smtClean="0"/>
              <a:t>:</a:t>
            </a:r>
            <a:endParaRPr lang="en-US" b="1" dirty="0"/>
          </a:p>
        </p:txBody>
      </p:sp>
      <p:pic>
        <p:nvPicPr>
          <p:cNvPr id="5" name="Picture 4" descr="Снимок экрана 2015-04-24 в 12.5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856" y="1196135"/>
            <a:ext cx="5148249" cy="3267887"/>
          </a:xfrm>
          <a:prstGeom prst="rect">
            <a:avLst/>
          </a:prstGeom>
        </p:spPr>
      </p:pic>
    </p:spTree>
    <p:extLst>
      <p:ext uri="{BB962C8B-B14F-4D97-AF65-F5344CB8AC3E}">
        <p14:creationId xmlns:p14="http://schemas.microsoft.com/office/powerpoint/2010/main" val="310426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3 TOP QUESTIONS</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3031901" y="1020651"/>
            <a:ext cx="2714625" cy="3524250"/>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5846337" y="1020651"/>
            <a:ext cx="2714625" cy="3524250"/>
          </a:xfrm>
          <a:prstGeom prst="rect">
            <a:avLst/>
          </a:prstGeom>
          <a:noFill/>
          <a:ln w="9525">
            <a:noFill/>
            <a:miter lim="800000"/>
            <a:headEnd/>
            <a:tailEnd/>
          </a:ln>
          <a:effectLst/>
        </p:spPr>
      </p:pic>
      <p:pic>
        <p:nvPicPr>
          <p:cNvPr id="6" name="Picture 6"/>
          <p:cNvPicPr>
            <a:picLocks noChangeAspect="1" noChangeArrowheads="1"/>
          </p:cNvPicPr>
          <p:nvPr/>
        </p:nvPicPr>
        <p:blipFill>
          <a:blip r:embed="rId4" cstate="print"/>
          <a:srcRect/>
          <a:stretch>
            <a:fillRect/>
          </a:stretch>
        </p:blipFill>
        <p:spPr bwMode="auto">
          <a:xfrm>
            <a:off x="217465" y="1020651"/>
            <a:ext cx="2714625" cy="3524250"/>
          </a:xfrm>
          <a:prstGeom prst="rect">
            <a:avLst/>
          </a:prstGeom>
          <a:noFill/>
          <a:ln w="9525">
            <a:noFill/>
            <a:miter lim="800000"/>
            <a:headEnd/>
            <a:tailEnd/>
          </a:ln>
          <a:effectLst/>
        </p:spPr>
      </p:pic>
    </p:spTree>
    <p:extLst>
      <p:ext uri="{BB962C8B-B14F-4D97-AF65-F5344CB8AC3E}">
        <p14:creationId xmlns:p14="http://schemas.microsoft.com/office/powerpoint/2010/main" val="15718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WE DO IT</a:t>
            </a:r>
          </a:p>
          <a:p>
            <a:r>
              <a:rPr lang="en-US" sz="1050" dirty="0" smtClean="0"/>
              <a:t>Properties</a:t>
            </a:r>
            <a:endParaRPr lang="en-US" sz="1050" dirty="0"/>
          </a:p>
        </p:txBody>
      </p:sp>
      <p:sp>
        <p:nvSpPr>
          <p:cNvPr id="3" name="TextBox 2"/>
          <p:cNvSpPr txBox="1"/>
          <p:nvPr/>
        </p:nvSpPr>
        <p:spPr>
          <a:xfrm>
            <a:off x="583655" y="1177712"/>
            <a:ext cx="2954811" cy="954107"/>
          </a:xfrm>
          <a:prstGeom prst="rect">
            <a:avLst/>
          </a:prstGeom>
          <a:noFill/>
        </p:spPr>
        <p:txBody>
          <a:bodyPr wrap="square" rtlCol="0">
            <a:spAutoFit/>
          </a:bodyPr>
          <a:lstStyle/>
          <a:p>
            <a:pPr marL="68580" indent="-214313">
              <a:buClr>
                <a:schemeClr val="accent3"/>
              </a:buClr>
              <a:buFont typeface="Arial" panose="020B0604020202020204" pitchFamily="34" charset="0"/>
              <a:buChar char="•"/>
            </a:pPr>
            <a:r>
              <a:rPr lang="en-US" b="1" dirty="0"/>
              <a:t>Properties for platforms </a:t>
            </a:r>
            <a:r>
              <a:rPr lang="en-US" dirty="0"/>
              <a:t>are driver capabilities and they’re put into properties </a:t>
            </a:r>
            <a:r>
              <a:rPr lang="en-US" dirty="0" smtClean="0"/>
              <a:t>files</a:t>
            </a:r>
            <a:r>
              <a:rPr lang="en-US" dirty="0"/>
              <a:t> </a:t>
            </a:r>
            <a:r>
              <a:rPr lang="en-US" dirty="0" smtClean="0"/>
              <a:t>located in </a:t>
            </a:r>
            <a:endParaRPr lang="ru-RU" dirty="0"/>
          </a:p>
          <a:p>
            <a:pPr>
              <a:buClr>
                <a:schemeClr val="accent3"/>
              </a:buClr>
            </a:pPr>
            <a:r>
              <a:rPr lang="en-US" i="1" dirty="0" err="1" smtClean="0"/>
              <a:t>src</a:t>
            </a:r>
            <a:r>
              <a:rPr lang="en-US" i="1" dirty="0" smtClean="0"/>
              <a:t>\main\resources</a:t>
            </a:r>
          </a:p>
        </p:txBody>
      </p:sp>
      <p:sp>
        <p:nvSpPr>
          <p:cNvPr id="6" name="TextBox 5"/>
          <p:cNvSpPr txBox="1"/>
          <p:nvPr/>
        </p:nvSpPr>
        <p:spPr>
          <a:xfrm>
            <a:off x="5724102" y="1523055"/>
            <a:ext cx="866327" cy="307777"/>
          </a:xfrm>
          <a:prstGeom prst="rect">
            <a:avLst/>
          </a:prstGeom>
          <a:noFill/>
        </p:spPr>
        <p:txBody>
          <a:bodyPr wrap="none" rtlCol="0">
            <a:spAutoFit/>
          </a:bodyPr>
          <a:lstStyle/>
          <a:p>
            <a:r>
              <a:rPr lang="en-US" b="1" dirty="0" smtClean="0"/>
              <a:t>Example:</a:t>
            </a:r>
            <a:endParaRPr lang="en-US" b="1" dirty="0"/>
          </a:p>
        </p:txBody>
      </p:sp>
      <p:pic>
        <p:nvPicPr>
          <p:cNvPr id="5" name="Picture 4"/>
          <p:cNvPicPr>
            <a:picLocks noChangeAspect="1"/>
          </p:cNvPicPr>
          <p:nvPr/>
        </p:nvPicPr>
        <p:blipFill>
          <a:blip r:embed="rId2"/>
          <a:stretch>
            <a:fillRect/>
          </a:stretch>
        </p:blipFill>
        <p:spPr>
          <a:xfrm>
            <a:off x="4167006" y="1828729"/>
            <a:ext cx="4076700" cy="1457325"/>
          </a:xfrm>
          <a:prstGeom prst="rect">
            <a:avLst/>
          </a:prstGeom>
        </p:spPr>
      </p:pic>
    </p:spTree>
    <p:extLst>
      <p:ext uri="{BB962C8B-B14F-4D97-AF65-F5344CB8AC3E}">
        <p14:creationId xmlns:p14="http://schemas.microsoft.com/office/powerpoint/2010/main" val="155989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WE DO IT</a:t>
            </a:r>
          </a:p>
          <a:p>
            <a:r>
              <a:rPr lang="en-US" sz="1050" dirty="0"/>
              <a:t>Framework structure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388" y="874622"/>
            <a:ext cx="4097459" cy="3536268"/>
          </a:xfrm>
          <a:prstGeom prst="rect">
            <a:avLst/>
          </a:prstGeom>
        </p:spPr>
      </p:pic>
      <p:sp>
        <p:nvSpPr>
          <p:cNvPr id="3" name="TextBox 2"/>
          <p:cNvSpPr txBox="1"/>
          <p:nvPr/>
        </p:nvSpPr>
        <p:spPr>
          <a:xfrm>
            <a:off x="619027" y="874622"/>
            <a:ext cx="3373620" cy="3539430"/>
          </a:xfrm>
          <a:prstGeom prst="rect">
            <a:avLst/>
          </a:prstGeom>
          <a:noFill/>
        </p:spPr>
        <p:txBody>
          <a:bodyPr wrap="square" rtlCol="0">
            <a:spAutoFit/>
          </a:bodyPr>
          <a:lstStyle/>
          <a:p>
            <a:pPr marL="68580" indent="-214313">
              <a:buClr>
                <a:schemeClr val="accent3"/>
              </a:buClr>
              <a:buFont typeface="Arial" panose="020B0604020202020204" pitchFamily="34" charset="0"/>
              <a:buChar char="•"/>
            </a:pPr>
            <a:r>
              <a:rPr lang="en-US" b="1" dirty="0"/>
              <a:t>Gradle</a:t>
            </a:r>
            <a:r>
              <a:rPr lang="en-US" dirty="0"/>
              <a:t> used as main build automation system but can be changed to Maven or other</a:t>
            </a:r>
          </a:p>
          <a:p>
            <a:pPr marL="68580" indent="-214313">
              <a:buClr>
                <a:schemeClr val="accent3"/>
              </a:buClr>
              <a:buFont typeface="Arial" panose="020B0604020202020204" pitchFamily="34" charset="0"/>
              <a:buChar char="•"/>
            </a:pPr>
            <a:r>
              <a:rPr lang="en-US" b="1" dirty="0"/>
              <a:t>TestNG</a:t>
            </a:r>
            <a:r>
              <a:rPr lang="en-US" dirty="0"/>
              <a:t> is a testing framework inspired from JUnit and Nunit</a:t>
            </a:r>
          </a:p>
          <a:p>
            <a:pPr marL="68580" indent="-214313">
              <a:buClr>
                <a:schemeClr val="accent3"/>
              </a:buClr>
              <a:buFont typeface="Arial" panose="020B0604020202020204" pitchFamily="34" charset="0"/>
              <a:buChar char="•"/>
            </a:pPr>
            <a:r>
              <a:rPr lang="en-US" b="1" dirty="0"/>
              <a:t>Autotests</a:t>
            </a:r>
            <a:r>
              <a:rPr lang="en-US" dirty="0"/>
              <a:t> contains main tests logic</a:t>
            </a:r>
          </a:p>
          <a:p>
            <a:pPr marL="68580" indent="-214313">
              <a:buClr>
                <a:schemeClr val="accent3"/>
              </a:buClr>
              <a:buFont typeface="Arial" panose="020B0604020202020204" pitchFamily="34" charset="0"/>
              <a:buChar char="•"/>
            </a:pPr>
            <a:r>
              <a:rPr lang="en-US" b="1" dirty="0"/>
              <a:t>Steps wrappers </a:t>
            </a:r>
            <a:r>
              <a:rPr lang="en-US" dirty="0"/>
              <a:t>is a test steps definitions contains test actions</a:t>
            </a:r>
          </a:p>
          <a:p>
            <a:pPr marL="68580" indent="-214313">
              <a:buClr>
                <a:schemeClr val="accent3"/>
              </a:buClr>
              <a:buFont typeface="Arial" panose="020B0604020202020204" pitchFamily="34" charset="0"/>
              <a:buChar char="•"/>
            </a:pPr>
            <a:r>
              <a:rPr lang="en-US" b="1" dirty="0"/>
              <a:t>Page objects </a:t>
            </a:r>
            <a:r>
              <a:rPr lang="en-US" dirty="0"/>
              <a:t>contains elements and atomic actions to use this elements</a:t>
            </a:r>
          </a:p>
          <a:p>
            <a:pPr marL="68580" indent="-214313">
              <a:buClr>
                <a:schemeClr val="accent3"/>
              </a:buClr>
              <a:buFont typeface="Arial" panose="020B0604020202020204" pitchFamily="34" charset="0"/>
              <a:buChar char="•"/>
            </a:pPr>
            <a:r>
              <a:rPr lang="en-US" b="1" dirty="0"/>
              <a:t>Properties for platforms </a:t>
            </a:r>
            <a:r>
              <a:rPr lang="en-US" dirty="0"/>
              <a:t>are driver capabilities and they’re put into properties files.</a:t>
            </a:r>
          </a:p>
          <a:p>
            <a:pPr marL="68580" indent="-214313">
              <a:buClr>
                <a:schemeClr val="accent3"/>
              </a:buClr>
              <a:buFont typeface="Arial" panose="020B0604020202020204" pitchFamily="34" charset="0"/>
              <a:buChar char="•"/>
            </a:pPr>
            <a:r>
              <a:rPr lang="en-US" b="1" dirty="0"/>
              <a:t>Driver provider </a:t>
            </a:r>
            <a:r>
              <a:rPr lang="en-US" dirty="0"/>
              <a:t>makes singleton instance of appium driver with platform capabilities.</a:t>
            </a:r>
          </a:p>
        </p:txBody>
      </p:sp>
    </p:spTree>
    <p:extLst>
      <p:ext uri="{BB962C8B-B14F-4D97-AF65-F5344CB8AC3E}">
        <p14:creationId xmlns:p14="http://schemas.microsoft.com/office/powerpoint/2010/main" val="3470589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WHY?</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3214687" y="1055026"/>
            <a:ext cx="2714625" cy="3524250"/>
          </a:xfrm>
          <a:prstGeom prst="rect">
            <a:avLst/>
          </a:prstGeom>
          <a:noFill/>
          <a:ln w="9525">
            <a:noFill/>
            <a:miter lim="800000"/>
            <a:headEnd/>
            <a:tailEnd/>
          </a:ln>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83" y="2061309"/>
            <a:ext cx="2133424" cy="15116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492" y="2000354"/>
            <a:ext cx="2157806" cy="1572638"/>
          </a:xfrm>
          <a:prstGeom prst="rect">
            <a:avLst/>
          </a:prstGeom>
        </p:spPr>
      </p:pic>
    </p:spTree>
    <p:extLst>
      <p:ext uri="{BB962C8B-B14F-4D97-AF65-F5344CB8AC3E}">
        <p14:creationId xmlns:p14="http://schemas.microsoft.com/office/powerpoint/2010/main" val="14916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4" y="1079898"/>
            <a:ext cx="8369299" cy="3383280"/>
          </a:xfrm>
        </p:spPr>
        <p:txBody>
          <a:bodyPr>
            <a:noAutofit/>
          </a:bodyPr>
          <a:lstStyle/>
          <a:p>
            <a:pPr>
              <a:lnSpc>
                <a:spcPct val="100000"/>
              </a:lnSpc>
            </a:pPr>
            <a:r>
              <a:rPr lang="en-US" sz="1400" b="1" dirty="0">
                <a:latin typeface="+mj-lt"/>
              </a:rPr>
              <a:t>Economic benefit / return on investment </a:t>
            </a:r>
            <a:endParaRPr lang="en-US" sz="1400" b="1" dirty="0" smtClean="0">
              <a:latin typeface="+mj-lt"/>
            </a:endParaRPr>
          </a:p>
          <a:p>
            <a:pPr marL="0" indent="0">
              <a:lnSpc>
                <a:spcPct val="100000"/>
              </a:lnSpc>
              <a:buNone/>
            </a:pPr>
            <a:r>
              <a:rPr lang="en-US" sz="1050" dirty="0" smtClean="0">
                <a:solidFill>
                  <a:srgbClr val="444444"/>
                </a:solidFill>
              </a:rPr>
              <a:t>efforts for support of </a:t>
            </a:r>
            <a:r>
              <a:rPr lang="en-US" sz="1050" dirty="0" err="1" smtClean="0">
                <a:solidFill>
                  <a:srgbClr val="444444"/>
                </a:solidFill>
              </a:rPr>
              <a:t>autosuite</a:t>
            </a:r>
            <a:r>
              <a:rPr lang="en-US" sz="1050" dirty="0" smtClean="0">
                <a:solidFill>
                  <a:srgbClr val="444444"/>
                </a:solidFill>
              </a:rPr>
              <a:t> less than efforts for manual execution of the suite, development iterations require execution of suite every time</a:t>
            </a:r>
            <a:endParaRPr lang="en-US" sz="1050" dirty="0">
              <a:solidFill>
                <a:srgbClr val="444444"/>
              </a:solidFill>
            </a:endParaRPr>
          </a:p>
          <a:p>
            <a:pPr>
              <a:lnSpc>
                <a:spcPct val="100000"/>
              </a:lnSpc>
            </a:pPr>
            <a:r>
              <a:rPr lang="en-US" sz="1400" b="1" dirty="0" smtClean="0"/>
              <a:t>Software </a:t>
            </a:r>
            <a:r>
              <a:rPr lang="en-US" sz="1400" b="1" dirty="0"/>
              <a:t>testing process </a:t>
            </a:r>
            <a:r>
              <a:rPr lang="en-US" sz="1400" b="1" dirty="0" smtClean="0"/>
              <a:t>demands</a:t>
            </a:r>
          </a:p>
          <a:p>
            <a:pPr marL="0" indent="0">
              <a:lnSpc>
                <a:spcPct val="100000"/>
              </a:lnSpc>
              <a:buNone/>
            </a:pPr>
            <a:r>
              <a:rPr lang="en-US" sz="1050" dirty="0" smtClean="0"/>
              <a:t>some projects require automation as the only way to testing</a:t>
            </a:r>
            <a:endParaRPr lang="en-US" sz="1050" dirty="0"/>
          </a:p>
          <a:p>
            <a:pPr>
              <a:lnSpc>
                <a:spcPct val="100000"/>
              </a:lnSpc>
            </a:pPr>
            <a:r>
              <a:rPr lang="en-US" sz="1400" b="1" dirty="0"/>
              <a:t>Long-running </a:t>
            </a:r>
            <a:r>
              <a:rPr lang="en-US" sz="1400" b="1" dirty="0" smtClean="0"/>
              <a:t>project</a:t>
            </a:r>
          </a:p>
          <a:p>
            <a:pPr marL="0" indent="0">
              <a:lnSpc>
                <a:spcPct val="100000"/>
              </a:lnSpc>
              <a:buNone/>
            </a:pPr>
            <a:r>
              <a:rPr lang="en-US" sz="1050" dirty="0"/>
              <a:t>e</a:t>
            </a:r>
            <a:r>
              <a:rPr lang="en-US" sz="1050" dirty="0" smtClean="0"/>
              <a:t>very iteration require execution of a big test-suite</a:t>
            </a:r>
            <a:endParaRPr lang="en-US" sz="1050" dirty="0"/>
          </a:p>
          <a:p>
            <a:pPr>
              <a:lnSpc>
                <a:spcPct val="100000"/>
              </a:lnSpc>
            </a:pPr>
            <a:r>
              <a:rPr lang="en-US" sz="1400" b="1" dirty="0"/>
              <a:t>Desire and </a:t>
            </a:r>
            <a:r>
              <a:rPr lang="en-US" sz="1400" b="1" dirty="0" smtClean="0"/>
              <a:t>ability to automate</a:t>
            </a:r>
            <a:endParaRPr lang="en-US" sz="1400" b="1" dirty="0"/>
          </a:p>
          <a:p>
            <a:pPr>
              <a:lnSpc>
                <a:spcPct val="100000"/>
              </a:lnSpc>
            </a:pPr>
            <a:r>
              <a:rPr lang="en-US" sz="1400" b="1" dirty="0"/>
              <a:t>Qualified </a:t>
            </a:r>
            <a:r>
              <a:rPr lang="en-US" sz="1400" b="1" dirty="0" smtClean="0"/>
              <a:t>specialists</a:t>
            </a:r>
          </a:p>
          <a:p>
            <a:pPr marL="0" indent="0">
              <a:lnSpc>
                <a:spcPct val="100000"/>
              </a:lnSpc>
              <a:buNone/>
            </a:pPr>
            <a:r>
              <a:rPr lang="en-US" sz="1050" dirty="0" smtClean="0"/>
              <a:t>Decide whether </a:t>
            </a:r>
            <a:r>
              <a:rPr lang="en-US" sz="1050" dirty="0" smtClean="0"/>
              <a:t>manual testers </a:t>
            </a:r>
            <a:r>
              <a:rPr lang="en-US" sz="1050" dirty="0" smtClean="0"/>
              <a:t>are able </a:t>
            </a:r>
            <a:r>
              <a:rPr lang="en-US" sz="1050" dirty="0" smtClean="0"/>
              <a:t>to automate testing</a:t>
            </a:r>
            <a:endParaRPr lang="en-US" sz="1050" dirty="0"/>
          </a:p>
          <a:p>
            <a:pPr>
              <a:lnSpc>
                <a:spcPct val="100000"/>
              </a:lnSpc>
            </a:pPr>
            <a:r>
              <a:rPr lang="en-US" sz="1400" b="1" dirty="0"/>
              <a:t>Customer </a:t>
            </a:r>
            <a:r>
              <a:rPr lang="en-US" sz="1400" b="1" dirty="0" smtClean="0"/>
              <a:t>requirements</a:t>
            </a:r>
          </a:p>
          <a:p>
            <a:pPr marL="0" indent="0">
              <a:lnSpc>
                <a:spcPct val="100000"/>
              </a:lnSpc>
              <a:buNone/>
            </a:pPr>
            <a:r>
              <a:rPr lang="en-US" sz="1050" dirty="0" smtClean="0"/>
              <a:t>focus </a:t>
            </a:r>
            <a:r>
              <a:rPr lang="en-US" sz="1050" dirty="0"/>
              <a:t>on the customer</a:t>
            </a:r>
          </a:p>
          <a:p>
            <a:pPr marL="0" indent="0">
              <a:buNone/>
            </a:pPr>
            <a:r>
              <a:rPr lang="en-US" dirty="0"/>
              <a:t/>
            </a:r>
            <a:br>
              <a:rPr lang="en-US" dirty="0"/>
            </a:br>
            <a:endParaRPr lang="en-US" dirty="0"/>
          </a:p>
          <a:p>
            <a:endParaRPr lang="en-US" dirty="0"/>
          </a:p>
        </p:txBody>
      </p:sp>
      <p:sp>
        <p:nvSpPr>
          <p:cNvPr id="9" name="Text Placeholder 8"/>
          <p:cNvSpPr>
            <a:spLocks noGrp="1"/>
          </p:cNvSpPr>
          <p:nvPr>
            <p:ph type="body" sz="quarter" idx="10"/>
          </p:nvPr>
        </p:nvSpPr>
        <p:spPr/>
        <p:txBody>
          <a:bodyPr/>
          <a:lstStyle/>
          <a:p>
            <a:r>
              <a:rPr lang="en-US" dirty="0" smtClean="0"/>
              <a:t>WHY: DECISION CRITERIA</a:t>
            </a:r>
            <a:endParaRPr lang="en-US" dirty="0"/>
          </a:p>
        </p:txBody>
      </p:sp>
    </p:spTree>
    <p:extLst>
      <p:ext uri="{BB962C8B-B14F-4D97-AF65-F5344CB8AC3E}">
        <p14:creationId xmlns:p14="http://schemas.microsoft.com/office/powerpoint/2010/main" val="1399712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4" y="1079898"/>
            <a:ext cx="8210526" cy="3383280"/>
          </a:xfrm>
        </p:spPr>
        <p:txBody>
          <a:bodyPr>
            <a:noAutofit/>
          </a:bodyPr>
          <a:lstStyle/>
          <a:p>
            <a:pPr>
              <a:lnSpc>
                <a:spcPct val="100000"/>
              </a:lnSpc>
            </a:pPr>
            <a:r>
              <a:rPr lang="en-US" sz="2000" dirty="0"/>
              <a:t>Automated tools run tests significantly faster than human </a:t>
            </a:r>
            <a:r>
              <a:rPr lang="en-US" sz="2000" dirty="0" smtClean="0"/>
              <a:t>users</a:t>
            </a:r>
          </a:p>
          <a:p>
            <a:pPr marL="0" indent="0">
              <a:lnSpc>
                <a:spcPct val="100000"/>
              </a:lnSpc>
              <a:buNone/>
            </a:pPr>
            <a:r>
              <a:rPr lang="en-US" sz="1100" dirty="0"/>
              <a:t>s</a:t>
            </a:r>
            <a:r>
              <a:rPr lang="en-US" sz="1100" dirty="0" smtClean="0"/>
              <a:t>cript don’t need to think what to do, don’t need to use hands or brain to test, and can work without </a:t>
            </a:r>
            <a:r>
              <a:rPr lang="en-US" sz="1100" dirty="0" err="1" smtClean="0"/>
              <a:t>coffe</a:t>
            </a:r>
            <a:r>
              <a:rPr lang="en-US" sz="1100" dirty="0" smtClean="0"/>
              <a:t>-breaks</a:t>
            </a:r>
            <a:endParaRPr lang="en-US" sz="1100" dirty="0"/>
          </a:p>
          <a:p>
            <a:pPr>
              <a:lnSpc>
                <a:spcPct val="100000"/>
              </a:lnSpc>
            </a:pPr>
            <a:r>
              <a:rPr lang="en-US" sz="2000" dirty="0"/>
              <a:t>Allow testing to happen more </a:t>
            </a:r>
            <a:r>
              <a:rPr lang="en-US" sz="2000" dirty="0" smtClean="0"/>
              <a:t>frequently</a:t>
            </a:r>
          </a:p>
          <a:p>
            <a:pPr marL="0" indent="0">
              <a:lnSpc>
                <a:spcPct val="100000"/>
              </a:lnSpc>
              <a:buNone/>
            </a:pPr>
            <a:r>
              <a:rPr lang="en-US" sz="1100" dirty="0"/>
              <a:t>w</a:t>
            </a:r>
            <a:r>
              <a:rPr lang="en-US" sz="1100" dirty="0" smtClean="0"/>
              <a:t>e can run </a:t>
            </a:r>
            <a:r>
              <a:rPr lang="en-US" sz="1100" dirty="0" err="1" smtClean="0"/>
              <a:t>autotests</a:t>
            </a:r>
            <a:r>
              <a:rPr lang="en-US" sz="1100" dirty="0" smtClean="0"/>
              <a:t> twice a day and get reports faster</a:t>
            </a:r>
            <a:endParaRPr lang="en-US" sz="1100" dirty="0"/>
          </a:p>
          <a:p>
            <a:pPr>
              <a:lnSpc>
                <a:spcPct val="100000"/>
              </a:lnSpc>
            </a:pPr>
            <a:r>
              <a:rPr lang="en-US" sz="2000" dirty="0"/>
              <a:t>Avoiding human </a:t>
            </a:r>
            <a:r>
              <a:rPr lang="en-US" sz="2000" dirty="0" smtClean="0"/>
              <a:t>factor</a:t>
            </a:r>
          </a:p>
          <a:p>
            <a:pPr marL="0" indent="0">
              <a:lnSpc>
                <a:spcPct val="100000"/>
              </a:lnSpc>
              <a:buNone/>
            </a:pPr>
            <a:r>
              <a:rPr lang="en-US" sz="1100" dirty="0" smtClean="0"/>
              <a:t>script not distracted from work, script can assert everything carefully faster than a human</a:t>
            </a:r>
            <a:endParaRPr lang="en-US" sz="1100" dirty="0"/>
          </a:p>
          <a:p>
            <a:pPr>
              <a:lnSpc>
                <a:spcPct val="100000"/>
              </a:lnSpc>
            </a:pPr>
            <a:r>
              <a:rPr lang="en-US" sz="2000" dirty="0"/>
              <a:t>Emulation of multi-user  </a:t>
            </a:r>
            <a:r>
              <a:rPr lang="en-US" sz="2000" dirty="0" smtClean="0"/>
              <a:t>testing</a:t>
            </a:r>
          </a:p>
          <a:p>
            <a:pPr marL="0" indent="0">
              <a:lnSpc>
                <a:spcPct val="100000"/>
              </a:lnSpc>
              <a:buNone/>
            </a:pPr>
            <a:r>
              <a:rPr lang="en-US" sz="1100" dirty="0" smtClean="0"/>
              <a:t>script can run multithreaded scenarios at one time or emulate crowd of users </a:t>
            </a:r>
          </a:p>
          <a:p>
            <a:pPr>
              <a:lnSpc>
                <a:spcPct val="100000"/>
              </a:lnSpc>
            </a:pPr>
            <a:r>
              <a:rPr lang="en-US" sz="2000" dirty="0" smtClean="0"/>
              <a:t>Shortens testing cycle</a:t>
            </a:r>
          </a:p>
          <a:p>
            <a:pPr marL="0" indent="0">
              <a:lnSpc>
                <a:spcPct val="100000"/>
              </a:lnSpc>
              <a:buNone/>
            </a:pPr>
            <a:r>
              <a:rPr lang="en-US" sz="1100" dirty="0" smtClean="0"/>
              <a:t>each release need to be </a:t>
            </a:r>
            <a:r>
              <a:rPr lang="en-US" sz="1100" dirty="0"/>
              <a:t>tested and we need to spend less </a:t>
            </a:r>
            <a:r>
              <a:rPr lang="en-US" sz="1100" dirty="0" smtClean="0"/>
              <a:t>time as possible </a:t>
            </a:r>
            <a:endParaRPr lang="en-US" sz="1100" dirty="0" smtClean="0"/>
          </a:p>
          <a:p>
            <a:pPr marL="0" indent="0">
              <a:lnSpc>
                <a:spcPct val="100000"/>
              </a:lnSpc>
              <a:buNone/>
            </a:pPr>
            <a:endParaRPr lang="en-US" sz="1100" dirty="0" smtClean="0"/>
          </a:p>
          <a:p>
            <a:pPr marL="0" indent="0">
              <a:buNone/>
            </a:pPr>
            <a:endParaRPr lang="en-US" dirty="0"/>
          </a:p>
        </p:txBody>
      </p:sp>
      <p:sp>
        <p:nvSpPr>
          <p:cNvPr id="9" name="Text Placeholder 8"/>
          <p:cNvSpPr>
            <a:spLocks noGrp="1"/>
          </p:cNvSpPr>
          <p:nvPr>
            <p:ph type="body" sz="quarter" idx="10"/>
          </p:nvPr>
        </p:nvSpPr>
        <p:spPr/>
        <p:txBody>
          <a:bodyPr/>
          <a:lstStyle/>
          <a:p>
            <a:r>
              <a:rPr lang="en-US" dirty="0" smtClean="0"/>
              <a:t>WHY: OPTIMIZATION OF TESTING PROCESS </a:t>
            </a:r>
            <a:endParaRPr lang="en-US" dirty="0"/>
          </a:p>
        </p:txBody>
      </p:sp>
    </p:spTree>
    <p:extLst>
      <p:ext uri="{BB962C8B-B14F-4D97-AF65-F5344CB8AC3E}">
        <p14:creationId xmlns:p14="http://schemas.microsoft.com/office/powerpoint/2010/main" val="2282717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smtClean="0"/>
              <a:t>WHAT?</a:t>
            </a:r>
            <a:endParaRPr lang="en-US" dirty="0"/>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dirty="0" err="1">
              <a:solidFill>
                <a:srgbClr val="444444"/>
              </a:solidFill>
              <a:latin typeface="Trebuchet MS"/>
              <a:cs typeface="Trebuchet MS"/>
            </a:endParaRPr>
          </a:p>
        </p:txBody>
      </p:sp>
      <p:pic>
        <p:nvPicPr>
          <p:cNvPr id="5" name="Picture 2"/>
          <p:cNvPicPr>
            <a:picLocks noChangeAspect="1" noChangeArrowheads="1"/>
          </p:cNvPicPr>
          <p:nvPr/>
        </p:nvPicPr>
        <p:blipFill>
          <a:blip r:embed="rId3" cstate="print"/>
          <a:srcRect/>
          <a:stretch>
            <a:fillRect/>
          </a:stretch>
        </p:blipFill>
        <p:spPr bwMode="auto">
          <a:xfrm>
            <a:off x="2522822" y="1027907"/>
            <a:ext cx="4742857" cy="352381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855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E3C081-4081-47AD-A9A6-9F18F525DA1D}">
  <ds:schemaRefs>
    <ds:schemaRef ds:uri="http://schemas.microsoft.com/office/infopath/2007/PartnerControls"/>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36934</TotalTime>
  <Words>3226</Words>
  <Application>Microsoft Office PowerPoint</Application>
  <PresentationFormat>On-screen Show (16:9)</PresentationFormat>
  <Paragraphs>499</Paragraphs>
  <Slides>51</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Aharoni</vt:lpstr>
      <vt:lpstr>Arial</vt:lpstr>
      <vt:lpstr>Arial Black</vt:lpstr>
      <vt:lpstr>Calibri</vt:lpstr>
      <vt:lpstr>Courier New</vt:lpstr>
      <vt:lpstr>IrisUPC</vt:lpstr>
      <vt:lpstr>Lato</vt:lpstr>
      <vt:lpstr>Lucida Grande</vt:lpstr>
      <vt:lpstr>Rockwell</vt:lpstr>
      <vt:lpstr>Trebuchet MS</vt:lpstr>
      <vt:lpstr>Verdana</vt:lpstr>
      <vt:lpstr>Cover Slides</vt:lpstr>
      <vt:lpstr>Mobile TA fundamentals</vt:lpstr>
      <vt:lpstr>About presenter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Alexander Voronovich</cp:lastModifiedBy>
  <cp:revision>1059</cp:revision>
  <cp:lastPrinted>2014-07-09T13:30:36Z</cp:lastPrinted>
  <dcterms:created xsi:type="dcterms:W3CDTF">2014-07-08T13:27:24Z</dcterms:created>
  <dcterms:modified xsi:type="dcterms:W3CDTF">2015-06-10T09:25:47Z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